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>
  <p:sldMasterIdLst>
    <p:sldMasterId id="2147483648" r:id="rId1"/>
  </p:sldMasterIdLst>
  <p:notesMasterIdLst>
    <p:notesMasterId r:id="rId29"/>
  </p:notesMasterIdLst>
  <p:sldIdLst>
    <p:sldId id="1741" r:id="rId2"/>
    <p:sldId id="1751" r:id="rId3"/>
    <p:sldId id="1749" r:id="rId4"/>
    <p:sldId id="1752" r:id="rId5"/>
    <p:sldId id="1763" r:id="rId6"/>
    <p:sldId id="1824" r:id="rId7"/>
    <p:sldId id="1825" r:id="rId8"/>
    <p:sldId id="1826" r:id="rId9"/>
    <p:sldId id="1827" r:id="rId10"/>
    <p:sldId id="1828" r:id="rId11"/>
    <p:sldId id="1829" r:id="rId12"/>
    <p:sldId id="1764" r:id="rId13"/>
    <p:sldId id="1830" r:id="rId14"/>
    <p:sldId id="1831" r:id="rId15"/>
    <p:sldId id="1832" r:id="rId16"/>
    <p:sldId id="1833" r:id="rId17"/>
    <p:sldId id="1834" r:id="rId18"/>
    <p:sldId id="1835" r:id="rId19"/>
    <p:sldId id="1836" r:id="rId20"/>
    <p:sldId id="1837" r:id="rId21"/>
    <p:sldId id="1838" r:id="rId22"/>
    <p:sldId id="1839" r:id="rId23"/>
    <p:sldId id="1840" r:id="rId24"/>
    <p:sldId id="1842" r:id="rId25"/>
    <p:sldId id="1841" r:id="rId26"/>
    <p:sldId id="1843" r:id="rId27"/>
    <p:sldId id="1844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7373"/>
    <a:srgbClr val="D95319"/>
    <a:srgbClr val="EDB120"/>
    <a:srgbClr val="FFFFFF"/>
    <a:srgbClr val="9EC9E6"/>
    <a:srgbClr val="7E2F8E"/>
    <a:srgbClr val="0072BD"/>
    <a:srgbClr val="103A64"/>
    <a:srgbClr val="FAB5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 autoAdjust="0"/>
    <p:restoredTop sz="96182" autoAdjust="0"/>
  </p:normalViewPr>
  <p:slideViewPr>
    <p:cSldViewPr snapToGrid="0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42"/>
          <p:cNvSpPr/>
          <p:nvPr userDrawn="1"/>
        </p:nvSpPr>
        <p:spPr>
          <a:xfrm>
            <a:off x="4587464" y="0"/>
            <a:ext cx="7604536" cy="6858000"/>
          </a:xfrm>
          <a:custGeom>
            <a:avLst/>
            <a:gdLst>
              <a:gd name="connsiteX0" fmla="*/ 663189 w 7604536"/>
              <a:gd name="connsiteY0" fmla="*/ 0 h 6858000"/>
              <a:gd name="connsiteX1" fmla="*/ 7604536 w 7604536"/>
              <a:gd name="connsiteY1" fmla="*/ 0 h 6858000"/>
              <a:gd name="connsiteX2" fmla="*/ 7604536 w 7604536"/>
              <a:gd name="connsiteY2" fmla="*/ 6858000 h 6858000"/>
              <a:gd name="connsiteX3" fmla="*/ 1976255 w 7604536"/>
              <a:gd name="connsiteY3" fmla="*/ 6858000 h 6858000"/>
              <a:gd name="connsiteX4" fmla="*/ 1875484 w 7604536"/>
              <a:gd name="connsiteY4" fmla="*/ 6772471 h 6858000"/>
              <a:gd name="connsiteX5" fmla="*/ 0 w 7604536"/>
              <a:gd name="connsiteY5" fmla="*/ 2620552 h 6858000"/>
              <a:gd name="connsiteX6" fmla="*/ 564501 w 7604536"/>
              <a:gd name="connsiteY6" fmla="*/ 1887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04536" h="6858000">
                <a:moveTo>
                  <a:pt x="663189" y="0"/>
                </a:moveTo>
                <a:lnTo>
                  <a:pt x="7604536" y="0"/>
                </a:lnTo>
                <a:lnTo>
                  <a:pt x="7604536" y="6858000"/>
                </a:lnTo>
                <a:lnTo>
                  <a:pt x="1976255" y="6858000"/>
                </a:lnTo>
                <a:lnTo>
                  <a:pt x="1875484" y="6772471"/>
                </a:lnTo>
                <a:cubicBezTo>
                  <a:pt x="723335" y="5746420"/>
                  <a:pt x="0" y="4266254"/>
                  <a:pt x="0" y="2620552"/>
                </a:cubicBezTo>
                <a:cubicBezTo>
                  <a:pt x="0" y="1749298"/>
                  <a:pt x="202735" y="924440"/>
                  <a:pt x="564501" y="18879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49" name="任意多边形: 形状 48"/>
          <p:cNvSpPr/>
          <p:nvPr userDrawn="1"/>
        </p:nvSpPr>
        <p:spPr>
          <a:xfrm>
            <a:off x="5295900" y="0"/>
            <a:ext cx="6896100" cy="6858000"/>
          </a:xfrm>
          <a:custGeom>
            <a:avLst/>
            <a:gdLst>
              <a:gd name="connsiteX0" fmla="*/ 1356258 w 6896100"/>
              <a:gd name="connsiteY0" fmla="*/ 0 h 6858000"/>
              <a:gd name="connsiteX1" fmla="*/ 6896100 w 6896100"/>
              <a:gd name="connsiteY1" fmla="*/ 0 h 6858000"/>
              <a:gd name="connsiteX2" fmla="*/ 6896100 w 6896100"/>
              <a:gd name="connsiteY2" fmla="*/ 6858000 h 6858000"/>
              <a:gd name="connsiteX3" fmla="*/ 1493944 w 6896100"/>
              <a:gd name="connsiteY3" fmla="*/ 6858000 h 6858000"/>
              <a:gd name="connsiteX4" fmla="*/ 1485408 w 6896100"/>
              <a:gd name="connsiteY4" fmla="*/ 6850313 h 6858000"/>
              <a:gd name="connsiteX5" fmla="*/ 0 w 6896100"/>
              <a:gd name="connsiteY5" fmla="*/ 3361148 h 6858000"/>
              <a:gd name="connsiteX6" fmla="*/ 1327950 w 6896100"/>
              <a:gd name="connsiteY6" fmla="*/ 2806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96100" h="6858000">
                <a:moveTo>
                  <a:pt x="1356258" y="0"/>
                </a:moveTo>
                <a:lnTo>
                  <a:pt x="6896100" y="0"/>
                </a:lnTo>
                <a:lnTo>
                  <a:pt x="6896100" y="6858000"/>
                </a:lnTo>
                <a:lnTo>
                  <a:pt x="1493944" y="6858000"/>
                </a:lnTo>
                <a:lnTo>
                  <a:pt x="1485408" y="6850313"/>
                </a:lnTo>
                <a:cubicBezTo>
                  <a:pt x="572891" y="5988046"/>
                  <a:pt x="0" y="4744154"/>
                  <a:pt x="0" y="3361148"/>
                </a:cubicBezTo>
                <a:cubicBezTo>
                  <a:pt x="0" y="2059496"/>
                  <a:pt x="507474" y="881072"/>
                  <a:pt x="1327950" y="280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3038930"/>
            <a:ext cx="5357061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5" y="1780999"/>
            <a:ext cx="5357061" cy="1257932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4576720"/>
            <a:ext cx="535706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4884557"/>
            <a:ext cx="535706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36" name="流程图: 接点 35"/>
          <p:cNvSpPr/>
          <p:nvPr userDrawn="1"/>
        </p:nvSpPr>
        <p:spPr>
          <a:xfrm>
            <a:off x="12192000" y="-597353"/>
            <a:ext cx="10569164" cy="10094146"/>
          </a:xfrm>
          <a:prstGeom prst="flowChartConnector">
            <a:avLst/>
          </a:prstGeom>
          <a:blipFill>
            <a:blip r:embed="rId2"/>
            <a:srcRect/>
            <a:stretch>
              <a:fillRect l="-31463" r="-313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流程图: 接点 13"/>
          <p:cNvSpPr/>
          <p:nvPr userDrawn="1"/>
        </p:nvSpPr>
        <p:spPr>
          <a:xfrm>
            <a:off x="9635671" y="-597353"/>
            <a:ext cx="10569164" cy="10094146"/>
          </a:xfrm>
          <a:prstGeom prst="flowChartConnector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blipFill dpi="0" rotWithShape="1">
          <a:blip r:embed="rId2">
            <a:alphaModFix amt="1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4"/>
          <p:cNvSpPr>
            <a:spLocks noGrp="1"/>
          </p:cNvSpPr>
          <p:nvPr>
            <p:ph type="title" hasCustomPrompt="1"/>
          </p:nvPr>
        </p:nvSpPr>
        <p:spPr>
          <a:xfrm>
            <a:off x="2809298" y="3305629"/>
            <a:ext cx="5419185" cy="895350"/>
          </a:xfrm>
        </p:spPr>
        <p:txBody>
          <a:bodyPr/>
          <a:lstStyle/>
          <a:p>
            <a:r>
              <a:rPr lang="en-US" altLang="zh-CN"/>
              <a:t>Section Header Here</a:t>
            </a:r>
            <a:endParaRPr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idx="1" hasCustomPrompt="1"/>
          </p:nvPr>
        </p:nvSpPr>
        <p:spPr>
          <a:xfrm>
            <a:off x="2810414" y="4200979"/>
            <a:ext cx="5419185" cy="1015623"/>
          </a:xfrm>
        </p:spPr>
        <p:txBody>
          <a:bodyPr/>
          <a:lstStyle/>
          <a:p>
            <a:pPr lvl="0"/>
            <a:r>
              <a:rPr lang="en-US" altLang="zh-CN" dirty="0"/>
              <a:t>Supporting text here.</a:t>
            </a:r>
          </a:p>
          <a:p>
            <a:pPr lvl="0"/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134604" y="3818881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2860098" y="4188279"/>
            <a:ext cx="5179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ṡ1iḋé"/>
          <p:cNvSpPr/>
          <p:nvPr userDrawn="1"/>
        </p:nvSpPr>
        <p:spPr>
          <a:xfrm flipH="1">
            <a:off x="2349584" y="0"/>
            <a:ext cx="9842416" cy="6858000"/>
          </a:xfrm>
          <a:prstGeom prst="rect">
            <a:avLst/>
          </a:prstGeom>
          <a:blipFill dpi="0" rotWithShape="1">
            <a:blip r:embed="rId3">
              <a:alphaModFix amt="16000"/>
            </a:blip>
            <a:srcRect/>
            <a:stretch>
              <a:fillRect l="-2282" r="-22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íṩľîde"/>
          <p:cNvSpPr/>
          <p:nvPr userDrawn="1"/>
        </p:nvSpPr>
        <p:spPr>
          <a:xfrm>
            <a:off x="1" y="0"/>
            <a:ext cx="2274276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ïṧ1îde"/>
          <p:cNvSpPr/>
          <p:nvPr userDrawn="1"/>
        </p:nvSpPr>
        <p:spPr>
          <a:xfrm>
            <a:off x="2274278" y="0"/>
            <a:ext cx="148772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ïṣ1iďê"/>
          <p:cNvSpPr/>
          <p:nvPr userDrawn="1">
            <p:custDataLst>
              <p:tags r:id="rId1"/>
            </p:custDataLst>
          </p:nvPr>
        </p:nvSpPr>
        <p:spPr>
          <a:xfrm rot="5400000">
            <a:off x="-2814755" y="3152655"/>
            <a:ext cx="6829127" cy="596057"/>
          </a:xfrm>
          <a:custGeom>
            <a:avLst/>
            <a:gdLst/>
            <a:ahLst/>
            <a:cxnLst/>
            <a:rect l="l" t="t" r="r" b="b"/>
            <a:pathLst>
              <a:path w="6829127" h="596057">
                <a:moveTo>
                  <a:pt x="6438825" y="169292"/>
                </a:moveTo>
                <a:cubicBezTo>
                  <a:pt x="6438825" y="115714"/>
                  <a:pt x="6459227" y="74104"/>
                  <a:pt x="6500031" y="44463"/>
                </a:cubicBezTo>
                <a:cubicBezTo>
                  <a:pt x="6540835" y="14821"/>
                  <a:pt x="6594846" y="0"/>
                  <a:pt x="6662067" y="0"/>
                </a:cubicBezTo>
                <a:cubicBezTo>
                  <a:pt x="6718374" y="0"/>
                  <a:pt x="6765627" y="7318"/>
                  <a:pt x="6803826" y="21952"/>
                </a:cubicBezTo>
                <a:lnTo>
                  <a:pt x="6803826" y="137294"/>
                </a:lnTo>
                <a:cubicBezTo>
                  <a:pt x="6765131" y="111001"/>
                  <a:pt x="6719862" y="97855"/>
                  <a:pt x="6668021" y="97855"/>
                </a:cubicBezTo>
                <a:cubicBezTo>
                  <a:pt x="6637759" y="97855"/>
                  <a:pt x="6613574" y="103374"/>
                  <a:pt x="6595467" y="114412"/>
                </a:cubicBezTo>
                <a:cubicBezTo>
                  <a:pt x="6577360" y="125450"/>
                  <a:pt x="6568306" y="140271"/>
                  <a:pt x="6568306" y="158874"/>
                </a:cubicBezTo>
                <a:cubicBezTo>
                  <a:pt x="6568306" y="173757"/>
                  <a:pt x="6574507" y="187462"/>
                  <a:pt x="6586909" y="199988"/>
                </a:cubicBezTo>
                <a:cubicBezTo>
                  <a:pt x="6599311" y="212514"/>
                  <a:pt x="6629946" y="229444"/>
                  <a:pt x="6678811" y="250776"/>
                </a:cubicBezTo>
                <a:cubicBezTo>
                  <a:pt x="6736109" y="275332"/>
                  <a:pt x="6775487" y="301253"/>
                  <a:pt x="6796943" y="328538"/>
                </a:cubicBezTo>
                <a:cubicBezTo>
                  <a:pt x="6818399" y="355824"/>
                  <a:pt x="6829127" y="388318"/>
                  <a:pt x="6829127" y="426021"/>
                </a:cubicBezTo>
                <a:cubicBezTo>
                  <a:pt x="6829127" y="481335"/>
                  <a:pt x="6809532" y="523503"/>
                  <a:pt x="6770340" y="552525"/>
                </a:cubicBezTo>
                <a:cubicBezTo>
                  <a:pt x="6731149" y="581546"/>
                  <a:pt x="6675462" y="596057"/>
                  <a:pt x="6603280" y="596057"/>
                </a:cubicBezTo>
                <a:cubicBezTo>
                  <a:pt x="6537300" y="596057"/>
                  <a:pt x="6483226" y="585391"/>
                  <a:pt x="6441058" y="564059"/>
                </a:cubicBezTo>
                <a:lnTo>
                  <a:pt x="6441058" y="440904"/>
                </a:lnTo>
                <a:cubicBezTo>
                  <a:pt x="6487443" y="479351"/>
                  <a:pt x="6540153" y="498574"/>
                  <a:pt x="6599187" y="498574"/>
                </a:cubicBezTo>
                <a:cubicBezTo>
                  <a:pt x="6632674" y="498574"/>
                  <a:pt x="6657851" y="492807"/>
                  <a:pt x="6674718" y="481273"/>
                </a:cubicBezTo>
                <a:cubicBezTo>
                  <a:pt x="6691585" y="469739"/>
                  <a:pt x="6700019" y="454918"/>
                  <a:pt x="6700019" y="436811"/>
                </a:cubicBezTo>
                <a:cubicBezTo>
                  <a:pt x="6700019" y="421184"/>
                  <a:pt x="6693321" y="406425"/>
                  <a:pt x="6679927" y="392534"/>
                </a:cubicBezTo>
                <a:cubicBezTo>
                  <a:pt x="6666532" y="378644"/>
                  <a:pt x="6631186" y="359792"/>
                  <a:pt x="6573887" y="335980"/>
                </a:cubicBezTo>
                <a:cubicBezTo>
                  <a:pt x="6483846" y="297781"/>
                  <a:pt x="6438825" y="242218"/>
                  <a:pt x="6438825" y="169292"/>
                </a:cubicBezTo>
                <a:close/>
                <a:moveTo>
                  <a:pt x="6000750" y="586011"/>
                </a:moveTo>
                <a:lnTo>
                  <a:pt x="6000750" y="9674"/>
                </a:lnTo>
                <a:lnTo>
                  <a:pt x="6328544" y="9674"/>
                </a:lnTo>
                <a:lnTo>
                  <a:pt x="6328544" y="110133"/>
                </a:lnTo>
                <a:lnTo>
                  <a:pt x="6123533" y="110133"/>
                </a:lnTo>
                <a:lnTo>
                  <a:pt x="6123533" y="245939"/>
                </a:lnTo>
                <a:lnTo>
                  <a:pt x="6314033" y="245939"/>
                </a:lnTo>
                <a:lnTo>
                  <a:pt x="6314033" y="346026"/>
                </a:lnTo>
                <a:lnTo>
                  <a:pt x="6123533" y="346026"/>
                </a:lnTo>
                <a:lnTo>
                  <a:pt x="6123533" y="485552"/>
                </a:lnTo>
                <a:lnTo>
                  <a:pt x="6341938" y="485552"/>
                </a:lnTo>
                <a:lnTo>
                  <a:pt x="6341938" y="586011"/>
                </a:lnTo>
                <a:close/>
                <a:moveTo>
                  <a:pt x="5451499" y="110133"/>
                </a:moveTo>
                <a:lnTo>
                  <a:pt x="5451499" y="9674"/>
                </a:lnTo>
                <a:lnTo>
                  <a:pt x="5903193" y="9674"/>
                </a:lnTo>
                <a:lnTo>
                  <a:pt x="5903193" y="110133"/>
                </a:lnTo>
                <a:lnTo>
                  <a:pt x="5738738" y="110133"/>
                </a:lnTo>
                <a:lnTo>
                  <a:pt x="5738738" y="586011"/>
                </a:lnTo>
                <a:lnTo>
                  <a:pt x="5615582" y="586011"/>
                </a:lnTo>
                <a:lnTo>
                  <a:pt x="5615582" y="110133"/>
                </a:lnTo>
                <a:close/>
                <a:moveTo>
                  <a:pt x="4988867" y="298773"/>
                </a:moveTo>
                <a:cubicBezTo>
                  <a:pt x="4988867" y="354831"/>
                  <a:pt x="5002386" y="400658"/>
                  <a:pt x="5029423" y="436253"/>
                </a:cubicBezTo>
                <a:cubicBezTo>
                  <a:pt x="5056460" y="471847"/>
                  <a:pt x="5093543" y="489645"/>
                  <a:pt x="5140672" y="489645"/>
                </a:cubicBezTo>
                <a:cubicBezTo>
                  <a:pt x="5188793" y="489645"/>
                  <a:pt x="5226248" y="472592"/>
                  <a:pt x="5253038" y="438485"/>
                </a:cubicBezTo>
                <a:cubicBezTo>
                  <a:pt x="5279827" y="404379"/>
                  <a:pt x="5293221" y="358552"/>
                  <a:pt x="5293221" y="301005"/>
                </a:cubicBezTo>
                <a:cubicBezTo>
                  <a:pt x="5293221" y="240978"/>
                  <a:pt x="5280199" y="193539"/>
                  <a:pt x="5254154" y="158688"/>
                </a:cubicBezTo>
                <a:cubicBezTo>
                  <a:pt x="5228108" y="123838"/>
                  <a:pt x="5191398" y="106412"/>
                  <a:pt x="5144021" y="106412"/>
                </a:cubicBezTo>
                <a:cubicBezTo>
                  <a:pt x="5095900" y="106412"/>
                  <a:pt x="5058011" y="124272"/>
                  <a:pt x="5030354" y="159991"/>
                </a:cubicBezTo>
                <a:cubicBezTo>
                  <a:pt x="5002696" y="195709"/>
                  <a:pt x="4988867" y="241970"/>
                  <a:pt x="4988867" y="298773"/>
                </a:cubicBezTo>
                <a:close/>
                <a:moveTo>
                  <a:pt x="4859759" y="305470"/>
                </a:moveTo>
                <a:cubicBezTo>
                  <a:pt x="4859759" y="215181"/>
                  <a:pt x="4886114" y="141697"/>
                  <a:pt x="4938824" y="85018"/>
                </a:cubicBezTo>
                <a:cubicBezTo>
                  <a:pt x="4991534" y="28340"/>
                  <a:pt x="5061173" y="0"/>
                  <a:pt x="5147742" y="0"/>
                </a:cubicBezTo>
                <a:cubicBezTo>
                  <a:pt x="5230093" y="0"/>
                  <a:pt x="5296384" y="27409"/>
                  <a:pt x="5346613" y="82228"/>
                </a:cubicBezTo>
                <a:cubicBezTo>
                  <a:pt x="5396842" y="137046"/>
                  <a:pt x="5421957" y="207492"/>
                  <a:pt x="5421957" y="293564"/>
                </a:cubicBezTo>
                <a:cubicBezTo>
                  <a:pt x="5421957" y="383357"/>
                  <a:pt x="5395850" y="456220"/>
                  <a:pt x="5343637" y="512155"/>
                </a:cubicBezTo>
                <a:cubicBezTo>
                  <a:pt x="5291423" y="568090"/>
                  <a:pt x="5223024" y="596057"/>
                  <a:pt x="5138439" y="596057"/>
                </a:cubicBezTo>
                <a:cubicBezTo>
                  <a:pt x="5055840" y="596057"/>
                  <a:pt x="4988743" y="568958"/>
                  <a:pt x="4937150" y="514760"/>
                </a:cubicBezTo>
                <a:cubicBezTo>
                  <a:pt x="4885556" y="460561"/>
                  <a:pt x="4859759" y="390798"/>
                  <a:pt x="4859759" y="305470"/>
                </a:cubicBezTo>
                <a:close/>
                <a:moveTo>
                  <a:pt x="4219575" y="586011"/>
                </a:moveTo>
                <a:lnTo>
                  <a:pt x="4219575" y="9674"/>
                </a:lnTo>
                <a:lnTo>
                  <a:pt x="4353520" y="9674"/>
                </a:lnTo>
                <a:lnTo>
                  <a:pt x="4588669" y="372071"/>
                </a:lnTo>
                <a:cubicBezTo>
                  <a:pt x="4604296" y="396131"/>
                  <a:pt x="4613845" y="411386"/>
                  <a:pt x="4617318" y="417835"/>
                </a:cubicBezTo>
                <a:lnTo>
                  <a:pt x="4619178" y="417835"/>
                </a:lnTo>
                <a:cubicBezTo>
                  <a:pt x="4616698" y="403945"/>
                  <a:pt x="4615458" y="377404"/>
                  <a:pt x="4615458" y="338212"/>
                </a:cubicBezTo>
                <a:lnTo>
                  <a:pt x="4615458" y="9674"/>
                </a:lnTo>
                <a:lnTo>
                  <a:pt x="4731915" y="9674"/>
                </a:lnTo>
                <a:lnTo>
                  <a:pt x="4731915" y="586011"/>
                </a:lnTo>
                <a:lnTo>
                  <a:pt x="4606156" y="586011"/>
                </a:lnTo>
                <a:lnTo>
                  <a:pt x="4362078" y="213197"/>
                </a:lnTo>
                <a:cubicBezTo>
                  <a:pt x="4349427" y="193849"/>
                  <a:pt x="4340250" y="178222"/>
                  <a:pt x="4334545" y="166316"/>
                </a:cubicBezTo>
                <a:lnTo>
                  <a:pt x="4332684" y="166316"/>
                </a:lnTo>
                <a:cubicBezTo>
                  <a:pt x="4334917" y="186160"/>
                  <a:pt x="4336033" y="216793"/>
                  <a:pt x="4336033" y="258217"/>
                </a:cubicBezTo>
                <a:lnTo>
                  <a:pt x="4336033" y="586011"/>
                </a:lnTo>
                <a:close/>
                <a:moveTo>
                  <a:pt x="3173834" y="306958"/>
                </a:moveTo>
                <a:cubicBezTo>
                  <a:pt x="3173834" y="216173"/>
                  <a:pt x="3203042" y="142317"/>
                  <a:pt x="3261457" y="85390"/>
                </a:cubicBezTo>
                <a:cubicBezTo>
                  <a:pt x="3319872" y="28464"/>
                  <a:pt x="3396828" y="0"/>
                  <a:pt x="3492326" y="0"/>
                </a:cubicBezTo>
                <a:cubicBezTo>
                  <a:pt x="3553842" y="0"/>
                  <a:pt x="3607544" y="8682"/>
                  <a:pt x="3653433" y="26045"/>
                </a:cubicBezTo>
                <a:lnTo>
                  <a:pt x="3653433" y="142503"/>
                </a:lnTo>
                <a:cubicBezTo>
                  <a:pt x="3608784" y="116458"/>
                  <a:pt x="3554214" y="103436"/>
                  <a:pt x="3489722" y="103436"/>
                </a:cubicBezTo>
                <a:cubicBezTo>
                  <a:pt x="3434159" y="103436"/>
                  <a:pt x="3389139" y="121543"/>
                  <a:pt x="3354660" y="157758"/>
                </a:cubicBezTo>
                <a:cubicBezTo>
                  <a:pt x="3320182" y="193973"/>
                  <a:pt x="3302943" y="241722"/>
                  <a:pt x="3302943" y="301005"/>
                </a:cubicBezTo>
                <a:cubicBezTo>
                  <a:pt x="3302943" y="361281"/>
                  <a:pt x="3318507" y="408285"/>
                  <a:pt x="3349637" y="442020"/>
                </a:cubicBezTo>
                <a:cubicBezTo>
                  <a:pt x="3380767" y="475754"/>
                  <a:pt x="3423245" y="492621"/>
                  <a:pt x="3477071" y="492621"/>
                </a:cubicBezTo>
                <a:cubicBezTo>
                  <a:pt x="3509069" y="492621"/>
                  <a:pt x="3535238" y="487660"/>
                  <a:pt x="3555578" y="477739"/>
                </a:cubicBezTo>
                <a:lnTo>
                  <a:pt x="3555578" y="359420"/>
                </a:lnTo>
                <a:lnTo>
                  <a:pt x="3439120" y="359420"/>
                </a:lnTo>
                <a:lnTo>
                  <a:pt x="3439120" y="260822"/>
                </a:lnTo>
                <a:lnTo>
                  <a:pt x="3678361" y="260822"/>
                </a:lnTo>
                <a:lnTo>
                  <a:pt x="3678361" y="547316"/>
                </a:lnTo>
                <a:cubicBezTo>
                  <a:pt x="3622055" y="579810"/>
                  <a:pt x="3552849" y="596057"/>
                  <a:pt x="3470746" y="596057"/>
                </a:cubicBezTo>
                <a:cubicBezTo>
                  <a:pt x="3378969" y="596057"/>
                  <a:pt x="3306539" y="570260"/>
                  <a:pt x="3253457" y="518666"/>
                </a:cubicBezTo>
                <a:cubicBezTo>
                  <a:pt x="3200375" y="467073"/>
                  <a:pt x="3173834" y="396503"/>
                  <a:pt x="3173834" y="306958"/>
                </a:cubicBezTo>
                <a:close/>
                <a:moveTo>
                  <a:pt x="2533650" y="586011"/>
                </a:moveTo>
                <a:lnTo>
                  <a:pt x="2533650" y="9674"/>
                </a:lnTo>
                <a:lnTo>
                  <a:pt x="2667595" y="9674"/>
                </a:lnTo>
                <a:lnTo>
                  <a:pt x="2902744" y="372071"/>
                </a:lnTo>
                <a:cubicBezTo>
                  <a:pt x="2918370" y="396131"/>
                  <a:pt x="2927920" y="411386"/>
                  <a:pt x="2931393" y="417835"/>
                </a:cubicBezTo>
                <a:lnTo>
                  <a:pt x="2933253" y="417835"/>
                </a:lnTo>
                <a:cubicBezTo>
                  <a:pt x="2930773" y="403945"/>
                  <a:pt x="2929533" y="377404"/>
                  <a:pt x="2929533" y="338212"/>
                </a:cubicBezTo>
                <a:lnTo>
                  <a:pt x="2929533" y="9674"/>
                </a:lnTo>
                <a:lnTo>
                  <a:pt x="3045991" y="9674"/>
                </a:lnTo>
                <a:lnTo>
                  <a:pt x="3045991" y="586011"/>
                </a:lnTo>
                <a:lnTo>
                  <a:pt x="2920231" y="586011"/>
                </a:lnTo>
                <a:lnTo>
                  <a:pt x="2676153" y="213196"/>
                </a:lnTo>
                <a:cubicBezTo>
                  <a:pt x="2663502" y="193849"/>
                  <a:pt x="2654324" y="178222"/>
                  <a:pt x="2648619" y="166316"/>
                </a:cubicBezTo>
                <a:lnTo>
                  <a:pt x="2646759" y="166316"/>
                </a:lnTo>
                <a:cubicBezTo>
                  <a:pt x="2648992" y="186159"/>
                  <a:pt x="2650108" y="216793"/>
                  <a:pt x="2650108" y="258217"/>
                </a:cubicBezTo>
                <a:lnTo>
                  <a:pt x="2650108" y="586011"/>
                </a:lnTo>
                <a:close/>
                <a:moveTo>
                  <a:pt x="2257053" y="586011"/>
                </a:moveTo>
                <a:lnTo>
                  <a:pt x="2257053" y="9674"/>
                </a:lnTo>
                <a:lnTo>
                  <a:pt x="2379836" y="9674"/>
                </a:lnTo>
                <a:lnTo>
                  <a:pt x="2379836" y="586011"/>
                </a:lnTo>
                <a:close/>
                <a:moveTo>
                  <a:pt x="1751558" y="485552"/>
                </a:moveTo>
                <a:lnTo>
                  <a:pt x="1818531" y="485552"/>
                </a:lnTo>
                <a:cubicBezTo>
                  <a:pt x="1876822" y="485552"/>
                  <a:pt x="1922586" y="468189"/>
                  <a:pt x="1955825" y="433462"/>
                </a:cubicBezTo>
                <a:cubicBezTo>
                  <a:pt x="1989063" y="398736"/>
                  <a:pt x="2005682" y="351731"/>
                  <a:pt x="2005682" y="292447"/>
                </a:cubicBezTo>
                <a:cubicBezTo>
                  <a:pt x="2005682" y="235149"/>
                  <a:pt x="1988319" y="190438"/>
                  <a:pt x="1953592" y="158316"/>
                </a:cubicBezTo>
                <a:cubicBezTo>
                  <a:pt x="1918866" y="126194"/>
                  <a:pt x="1873721" y="110133"/>
                  <a:pt x="1818159" y="110133"/>
                </a:cubicBezTo>
                <a:lnTo>
                  <a:pt x="1751558" y="110133"/>
                </a:lnTo>
                <a:close/>
                <a:moveTo>
                  <a:pt x="1628775" y="586011"/>
                </a:moveTo>
                <a:lnTo>
                  <a:pt x="1628775" y="9674"/>
                </a:lnTo>
                <a:lnTo>
                  <a:pt x="1827833" y="9674"/>
                </a:lnTo>
                <a:cubicBezTo>
                  <a:pt x="2032471" y="9674"/>
                  <a:pt x="2134790" y="103312"/>
                  <a:pt x="2134790" y="290587"/>
                </a:cubicBezTo>
                <a:cubicBezTo>
                  <a:pt x="2134790" y="379636"/>
                  <a:pt x="2106141" y="451136"/>
                  <a:pt x="2048842" y="505086"/>
                </a:cubicBezTo>
                <a:cubicBezTo>
                  <a:pt x="1991544" y="559036"/>
                  <a:pt x="1917625" y="586011"/>
                  <a:pt x="1827088" y="586011"/>
                </a:cubicBezTo>
                <a:close/>
                <a:moveTo>
                  <a:pt x="1168970" y="359048"/>
                </a:moveTo>
                <a:lnTo>
                  <a:pt x="1322636" y="359048"/>
                </a:lnTo>
                <a:lnTo>
                  <a:pt x="1257151" y="159246"/>
                </a:lnTo>
                <a:cubicBezTo>
                  <a:pt x="1252934" y="146596"/>
                  <a:pt x="1249958" y="129853"/>
                  <a:pt x="1248221" y="109017"/>
                </a:cubicBezTo>
                <a:lnTo>
                  <a:pt x="1244873" y="109017"/>
                </a:lnTo>
                <a:cubicBezTo>
                  <a:pt x="1243385" y="125884"/>
                  <a:pt x="1240036" y="142131"/>
                  <a:pt x="1234827" y="157758"/>
                </a:cubicBezTo>
                <a:close/>
                <a:moveTo>
                  <a:pt x="966564" y="586011"/>
                </a:moveTo>
                <a:lnTo>
                  <a:pt x="1177528" y="9674"/>
                </a:lnTo>
                <a:lnTo>
                  <a:pt x="1321891" y="9674"/>
                </a:lnTo>
                <a:lnTo>
                  <a:pt x="1528762" y="586011"/>
                </a:lnTo>
                <a:lnTo>
                  <a:pt x="1394817" y="586011"/>
                </a:lnTo>
                <a:lnTo>
                  <a:pt x="1351657" y="453926"/>
                </a:lnTo>
                <a:lnTo>
                  <a:pt x="1142181" y="453926"/>
                </a:lnTo>
                <a:lnTo>
                  <a:pt x="1099765" y="586011"/>
                </a:lnTo>
                <a:close/>
                <a:moveTo>
                  <a:pt x="561975" y="586011"/>
                </a:moveTo>
                <a:lnTo>
                  <a:pt x="561975" y="9674"/>
                </a:lnTo>
                <a:lnTo>
                  <a:pt x="889769" y="9674"/>
                </a:lnTo>
                <a:lnTo>
                  <a:pt x="889769" y="110133"/>
                </a:lnTo>
                <a:lnTo>
                  <a:pt x="684758" y="110133"/>
                </a:lnTo>
                <a:lnTo>
                  <a:pt x="684758" y="245939"/>
                </a:lnTo>
                <a:lnTo>
                  <a:pt x="875258" y="245939"/>
                </a:lnTo>
                <a:lnTo>
                  <a:pt x="875258" y="346026"/>
                </a:lnTo>
                <a:lnTo>
                  <a:pt x="684758" y="346026"/>
                </a:lnTo>
                <a:lnTo>
                  <a:pt x="684758" y="485552"/>
                </a:lnTo>
                <a:lnTo>
                  <a:pt x="903163" y="485552"/>
                </a:lnTo>
                <a:lnTo>
                  <a:pt x="903163" y="586011"/>
                </a:lnTo>
                <a:close/>
                <a:moveTo>
                  <a:pt x="122783" y="269007"/>
                </a:moveTo>
                <a:lnTo>
                  <a:pt x="183058" y="269007"/>
                </a:lnTo>
                <a:cubicBezTo>
                  <a:pt x="211832" y="269007"/>
                  <a:pt x="234962" y="260635"/>
                  <a:pt x="252450" y="243892"/>
                </a:cubicBezTo>
                <a:cubicBezTo>
                  <a:pt x="269937" y="227149"/>
                  <a:pt x="278680" y="206251"/>
                  <a:pt x="278680" y="181198"/>
                </a:cubicBezTo>
                <a:cubicBezTo>
                  <a:pt x="278680" y="129109"/>
                  <a:pt x="247551" y="103064"/>
                  <a:pt x="185291" y="103064"/>
                </a:cubicBezTo>
                <a:lnTo>
                  <a:pt x="122783" y="103064"/>
                </a:lnTo>
                <a:close/>
                <a:moveTo>
                  <a:pt x="0" y="586011"/>
                </a:moveTo>
                <a:lnTo>
                  <a:pt x="0" y="9674"/>
                </a:lnTo>
                <a:lnTo>
                  <a:pt x="202034" y="9674"/>
                </a:lnTo>
                <a:cubicBezTo>
                  <a:pt x="339204" y="9674"/>
                  <a:pt x="407789" y="61764"/>
                  <a:pt x="407789" y="165944"/>
                </a:cubicBezTo>
                <a:cubicBezTo>
                  <a:pt x="407789" y="205135"/>
                  <a:pt x="396317" y="238745"/>
                  <a:pt x="373372" y="266775"/>
                </a:cubicBezTo>
                <a:cubicBezTo>
                  <a:pt x="350428" y="294804"/>
                  <a:pt x="318864" y="314524"/>
                  <a:pt x="278680" y="325934"/>
                </a:cubicBezTo>
                <a:lnTo>
                  <a:pt x="278680" y="327422"/>
                </a:lnTo>
                <a:cubicBezTo>
                  <a:pt x="305222" y="336352"/>
                  <a:pt x="334615" y="365621"/>
                  <a:pt x="366861" y="415231"/>
                </a:cubicBezTo>
                <a:lnTo>
                  <a:pt x="475506" y="586011"/>
                </a:lnTo>
                <a:lnTo>
                  <a:pt x="334119" y="586011"/>
                </a:lnTo>
                <a:lnTo>
                  <a:pt x="243706" y="436067"/>
                </a:lnTo>
                <a:cubicBezTo>
                  <a:pt x="225102" y="405061"/>
                  <a:pt x="209848" y="385093"/>
                  <a:pt x="197941" y="376163"/>
                </a:cubicBezTo>
                <a:cubicBezTo>
                  <a:pt x="186035" y="367234"/>
                  <a:pt x="173385" y="362769"/>
                  <a:pt x="159990" y="362769"/>
                </a:cubicBezTo>
                <a:lnTo>
                  <a:pt x="122783" y="362769"/>
                </a:lnTo>
                <a:lnTo>
                  <a:pt x="122783" y="586011"/>
                </a:lnTo>
                <a:close/>
              </a:path>
            </a:pathLst>
          </a:custGeom>
          <a:solidFill>
            <a:schemeClr val="accent6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>
              <a:tabLst>
                <a:tab pos="3771900" algn="l"/>
              </a:tabLst>
            </a:pPr>
            <a:endParaRPr lang="zh-CN" altLang="en-US" sz="6000" b="1" dirty="0">
              <a:solidFill>
                <a:schemeClr val="bg1">
                  <a:alpha val="15000"/>
                </a:schemeClr>
              </a:solidFill>
              <a:latin typeface="+mn-ea"/>
              <a:cs typeface="阿里巴巴普惠体 R" panose="00020600040101010101" pitchFamily="18" charset="-122"/>
              <a:sym typeface="+mn-l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 flipH="1">
            <a:off x="0" y="-8348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 userDrawn="1"/>
        </p:nvSpPr>
        <p:spPr>
          <a:xfrm flipH="1">
            <a:off x="0" y="-20680"/>
            <a:ext cx="6702630" cy="6858000"/>
          </a:xfrm>
          <a:custGeom>
            <a:avLst/>
            <a:gdLst>
              <a:gd name="connsiteX0" fmla="*/ 6702630 w 6702630"/>
              <a:gd name="connsiteY0" fmla="*/ 0 h 6858000"/>
              <a:gd name="connsiteX1" fmla="*/ 663189 w 6702630"/>
              <a:gd name="connsiteY1" fmla="*/ 0 h 6858000"/>
              <a:gd name="connsiteX2" fmla="*/ 564501 w 6702630"/>
              <a:gd name="connsiteY2" fmla="*/ 188798 h 6858000"/>
              <a:gd name="connsiteX3" fmla="*/ 0 w 6702630"/>
              <a:gd name="connsiteY3" fmla="*/ 2620552 h 6858000"/>
              <a:gd name="connsiteX4" fmla="*/ 1875484 w 6702630"/>
              <a:gd name="connsiteY4" fmla="*/ 6772471 h 6858000"/>
              <a:gd name="connsiteX5" fmla="*/ 1976255 w 6702630"/>
              <a:gd name="connsiteY5" fmla="*/ 6858000 h 6858000"/>
              <a:gd name="connsiteX6" fmla="*/ 6702630 w 67026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2630" h="6858000">
                <a:moveTo>
                  <a:pt x="6702630" y="0"/>
                </a:moveTo>
                <a:lnTo>
                  <a:pt x="663189" y="0"/>
                </a:lnTo>
                <a:lnTo>
                  <a:pt x="564501" y="188798"/>
                </a:lnTo>
                <a:cubicBezTo>
                  <a:pt x="202735" y="924440"/>
                  <a:pt x="0" y="1749298"/>
                  <a:pt x="0" y="2620552"/>
                </a:cubicBezTo>
                <a:cubicBezTo>
                  <a:pt x="0" y="4266254"/>
                  <a:pt x="723335" y="5746420"/>
                  <a:pt x="1875484" y="6772471"/>
                </a:cubicBezTo>
                <a:lnTo>
                  <a:pt x="1976255" y="6858000"/>
                </a:lnTo>
                <a:lnTo>
                  <a:pt x="670263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24" name="任意多边形: 形状 23"/>
          <p:cNvSpPr/>
          <p:nvPr userDrawn="1"/>
        </p:nvSpPr>
        <p:spPr>
          <a:xfrm flipH="1">
            <a:off x="0" y="-20680"/>
            <a:ext cx="5975144" cy="6872514"/>
          </a:xfrm>
          <a:custGeom>
            <a:avLst/>
            <a:gdLst>
              <a:gd name="connsiteX0" fmla="*/ 5975144 w 5975144"/>
              <a:gd name="connsiteY0" fmla="*/ 0 h 6872514"/>
              <a:gd name="connsiteX1" fmla="*/ 1356258 w 5975144"/>
              <a:gd name="connsiteY1" fmla="*/ 0 h 6872514"/>
              <a:gd name="connsiteX2" fmla="*/ 1327950 w 5975144"/>
              <a:gd name="connsiteY2" fmla="*/ 28119 h 6872514"/>
              <a:gd name="connsiteX3" fmla="*/ 0 w 5975144"/>
              <a:gd name="connsiteY3" fmla="*/ 3368262 h 6872514"/>
              <a:gd name="connsiteX4" fmla="*/ 1485408 w 5975144"/>
              <a:gd name="connsiteY4" fmla="*/ 6864811 h 6872514"/>
              <a:gd name="connsiteX5" fmla="*/ 1493944 w 5975144"/>
              <a:gd name="connsiteY5" fmla="*/ 6872514 h 6872514"/>
              <a:gd name="connsiteX6" fmla="*/ 5975144 w 5975144"/>
              <a:gd name="connsiteY6" fmla="*/ 6872514 h 687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5144" h="6872514">
                <a:moveTo>
                  <a:pt x="5975144" y="0"/>
                </a:moveTo>
                <a:lnTo>
                  <a:pt x="1356258" y="0"/>
                </a:lnTo>
                <a:lnTo>
                  <a:pt x="1327950" y="28119"/>
                </a:lnTo>
                <a:cubicBezTo>
                  <a:pt x="507474" y="882937"/>
                  <a:pt x="0" y="2063855"/>
                  <a:pt x="0" y="3368262"/>
                </a:cubicBezTo>
                <a:cubicBezTo>
                  <a:pt x="0" y="4754195"/>
                  <a:pt x="572891" y="6000719"/>
                  <a:pt x="1485408" y="6864811"/>
                </a:cubicBezTo>
                <a:lnTo>
                  <a:pt x="1493944" y="6872514"/>
                </a:lnTo>
                <a:lnTo>
                  <a:pt x="5975144" y="68725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 userDrawn="1"/>
        </p:nvSpPr>
        <p:spPr>
          <a:xfrm flipH="1">
            <a:off x="-5284582" y="-1684477"/>
            <a:ext cx="10569164" cy="10094146"/>
          </a:xfrm>
          <a:custGeom>
            <a:avLst/>
            <a:gdLst>
              <a:gd name="connsiteX0" fmla="*/ 7322183 w 10569164"/>
              <a:gd name="connsiteY0" fmla="*/ 9703033 h 10094146"/>
              <a:gd name="connsiteX1" fmla="*/ 7143750 w 10569164"/>
              <a:gd name="connsiteY1" fmla="*/ 9703033 h 10094146"/>
              <a:gd name="connsiteX2" fmla="*/ 7143750 w 10569164"/>
              <a:gd name="connsiteY2" fmla="*/ 9771007 h 10094146"/>
              <a:gd name="connsiteX3" fmla="*/ 7222305 w 10569164"/>
              <a:gd name="connsiteY3" fmla="*/ 9744065 h 10094146"/>
              <a:gd name="connsiteX4" fmla="*/ 7836886 w 10569164"/>
              <a:gd name="connsiteY4" fmla="*/ 9466673 h 10094146"/>
              <a:gd name="connsiteX5" fmla="*/ 7535658 w 10569164"/>
              <a:gd name="connsiteY5" fmla="*/ 9466673 h 10094146"/>
              <a:gd name="connsiteX6" fmla="*/ 7535658 w 10569164"/>
              <a:gd name="connsiteY6" fmla="*/ 9614060 h 10094146"/>
              <a:gd name="connsiteX7" fmla="*/ 7803527 w 10569164"/>
              <a:gd name="connsiteY7" fmla="*/ 9484992 h 10094146"/>
              <a:gd name="connsiteX8" fmla="*/ 8896350 w 10569164"/>
              <a:gd name="connsiteY8" fmla="*/ 1364438 h 10094146"/>
              <a:gd name="connsiteX9" fmla="*/ 8896350 w 10569164"/>
              <a:gd name="connsiteY9" fmla="*/ 8729709 h 10094146"/>
              <a:gd name="connsiteX10" fmla="*/ 9021346 w 10569164"/>
              <a:gd name="connsiteY10" fmla="*/ 8615893 h 10094146"/>
              <a:gd name="connsiteX11" fmla="*/ 10569164 w 10569164"/>
              <a:gd name="connsiteY11" fmla="*/ 5047073 h 10094146"/>
              <a:gd name="connsiteX12" fmla="*/ 9021346 w 10569164"/>
              <a:gd name="connsiteY12" fmla="*/ 1478254 h 10094146"/>
              <a:gd name="connsiteX13" fmla="*/ 5284582 w 10569164"/>
              <a:gd name="connsiteY13" fmla="*/ 0 h 10094146"/>
              <a:gd name="connsiteX14" fmla="*/ 0 w 10569164"/>
              <a:gd name="connsiteY14" fmla="*/ 5047073 h 10094146"/>
              <a:gd name="connsiteX15" fmla="*/ 5284582 w 10569164"/>
              <a:gd name="connsiteY15" fmla="*/ 10094146 h 10094146"/>
              <a:gd name="connsiteX16" fmla="*/ 5623967 w 10569164"/>
              <a:gd name="connsiteY16" fmla="*/ 10083905 h 10094146"/>
              <a:gd name="connsiteX17" fmla="*/ 5695950 w 10569164"/>
              <a:gd name="connsiteY17" fmla="*/ 10077367 h 10094146"/>
              <a:gd name="connsiteX18" fmla="*/ 5695950 w 10569164"/>
              <a:gd name="connsiteY18" fmla="*/ 9703033 h 10094146"/>
              <a:gd name="connsiteX19" fmla="*/ 5284583 w 10569164"/>
              <a:gd name="connsiteY19" fmla="*/ 9703033 h 10094146"/>
              <a:gd name="connsiteX20" fmla="*/ 5284583 w 10569164"/>
              <a:gd name="connsiteY20" fmla="*/ 1092433 h 10094146"/>
              <a:gd name="connsiteX21" fmla="*/ 5695950 w 10569164"/>
              <a:gd name="connsiteY21" fmla="*/ 1092433 h 10094146"/>
              <a:gd name="connsiteX22" fmla="*/ 5695950 w 10569164"/>
              <a:gd name="connsiteY22" fmla="*/ 16693 h 10094146"/>
              <a:gd name="connsiteX23" fmla="*/ 5556526 w 10569164"/>
              <a:gd name="connsiteY23" fmla="*/ 6567 h 10094146"/>
              <a:gd name="connsiteX24" fmla="*/ 5284582 w 10569164"/>
              <a:gd name="connsiteY24" fmla="*/ 0 h 100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569164" h="10094146">
                <a:moveTo>
                  <a:pt x="7322183" y="9703033"/>
                </a:moveTo>
                <a:lnTo>
                  <a:pt x="7143750" y="9703033"/>
                </a:lnTo>
                <a:lnTo>
                  <a:pt x="7143750" y="9771007"/>
                </a:lnTo>
                <a:lnTo>
                  <a:pt x="7222305" y="9744065"/>
                </a:lnTo>
                <a:close/>
                <a:moveTo>
                  <a:pt x="7836886" y="9466673"/>
                </a:moveTo>
                <a:lnTo>
                  <a:pt x="7535658" y="9466673"/>
                </a:lnTo>
                <a:lnTo>
                  <a:pt x="7535658" y="9614060"/>
                </a:lnTo>
                <a:lnTo>
                  <a:pt x="7803527" y="9484992"/>
                </a:lnTo>
                <a:close/>
                <a:moveTo>
                  <a:pt x="8896350" y="1364438"/>
                </a:moveTo>
                <a:lnTo>
                  <a:pt x="8896350" y="8729709"/>
                </a:lnTo>
                <a:lnTo>
                  <a:pt x="9021346" y="8615893"/>
                </a:lnTo>
                <a:cubicBezTo>
                  <a:pt x="9977667" y="7702552"/>
                  <a:pt x="10569164" y="6440784"/>
                  <a:pt x="10569164" y="5047073"/>
                </a:cubicBezTo>
                <a:cubicBezTo>
                  <a:pt x="10569164" y="3653363"/>
                  <a:pt x="9977667" y="2391594"/>
                  <a:pt x="9021346" y="1478254"/>
                </a:cubicBezTo>
                <a:close/>
                <a:moveTo>
                  <a:pt x="5284582" y="0"/>
                </a:moveTo>
                <a:cubicBezTo>
                  <a:pt x="2365988" y="0"/>
                  <a:pt x="0" y="2259652"/>
                  <a:pt x="0" y="5047073"/>
                </a:cubicBezTo>
                <a:cubicBezTo>
                  <a:pt x="0" y="7834494"/>
                  <a:pt x="2365988" y="10094146"/>
                  <a:pt x="5284582" y="10094146"/>
                </a:cubicBezTo>
                <a:cubicBezTo>
                  <a:pt x="5398590" y="10094146"/>
                  <a:pt x="5511754" y="10090698"/>
                  <a:pt x="5623967" y="10083905"/>
                </a:cubicBezTo>
                <a:lnTo>
                  <a:pt x="5695950" y="10077367"/>
                </a:lnTo>
                <a:lnTo>
                  <a:pt x="5695950" y="9703033"/>
                </a:lnTo>
                <a:lnTo>
                  <a:pt x="5284583" y="9703033"/>
                </a:lnTo>
                <a:lnTo>
                  <a:pt x="5284583" y="1092433"/>
                </a:lnTo>
                <a:lnTo>
                  <a:pt x="5695950" y="1092433"/>
                </a:lnTo>
                <a:lnTo>
                  <a:pt x="5695950" y="16693"/>
                </a:lnTo>
                <a:lnTo>
                  <a:pt x="5556526" y="6567"/>
                </a:lnTo>
                <a:cubicBezTo>
                  <a:pt x="5466454" y="2207"/>
                  <a:pt x="5375788" y="0"/>
                  <a:pt x="5284582" y="0"/>
                </a:cubicBezTo>
                <a:close/>
              </a:path>
            </a:pathLst>
          </a:custGeom>
          <a:blipFill>
            <a:blip r:embed="rId2"/>
            <a:srcRect/>
            <a:stretch>
              <a:fillRect l="-47424" t="18160" r="34393" b="152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467475" y="2000163"/>
            <a:ext cx="5053013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467475" y="4306399"/>
            <a:ext cx="5053013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467476" y="4010128"/>
            <a:ext cx="5053013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5"/>
          <p:cNvSpPr txBox="1"/>
          <p:nvPr userDrawn="1"/>
        </p:nvSpPr>
        <p:spPr>
          <a:xfrm>
            <a:off x="0" y="6651619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şlï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ṡ1iḋé"/>
          <p:cNvSpPr/>
          <p:nvPr/>
        </p:nvSpPr>
        <p:spPr>
          <a:xfrm flipH="1">
            <a:off x="2349584" y="0"/>
            <a:ext cx="9842416" cy="6858000"/>
          </a:xfrm>
          <a:prstGeom prst="rect">
            <a:avLst/>
          </a:prstGeom>
          <a:blipFill dpi="0" rotWithShape="1">
            <a:blip r:embed="rId4">
              <a:alphaModFix amt="16000"/>
            </a:blip>
            <a:srcRect/>
            <a:stretch>
              <a:fillRect l="-2282" r="-22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íṩľîde"/>
          <p:cNvSpPr/>
          <p:nvPr/>
        </p:nvSpPr>
        <p:spPr>
          <a:xfrm>
            <a:off x="1" y="0"/>
            <a:ext cx="2274276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ïṧ1îde"/>
          <p:cNvSpPr/>
          <p:nvPr/>
        </p:nvSpPr>
        <p:spPr>
          <a:xfrm>
            <a:off x="2274278" y="0"/>
            <a:ext cx="148772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ïṣ1iďê"/>
          <p:cNvSpPr/>
          <p:nvPr>
            <p:custDataLst>
              <p:tags r:id="rId2"/>
            </p:custDataLst>
          </p:nvPr>
        </p:nvSpPr>
        <p:spPr>
          <a:xfrm rot="5400000">
            <a:off x="-2814755" y="3152655"/>
            <a:ext cx="6829127" cy="596057"/>
          </a:xfrm>
          <a:custGeom>
            <a:avLst/>
            <a:gdLst/>
            <a:ahLst/>
            <a:cxnLst/>
            <a:rect l="l" t="t" r="r" b="b"/>
            <a:pathLst>
              <a:path w="6829127" h="596057">
                <a:moveTo>
                  <a:pt x="6438825" y="169292"/>
                </a:moveTo>
                <a:cubicBezTo>
                  <a:pt x="6438825" y="115714"/>
                  <a:pt x="6459227" y="74104"/>
                  <a:pt x="6500031" y="44463"/>
                </a:cubicBezTo>
                <a:cubicBezTo>
                  <a:pt x="6540835" y="14821"/>
                  <a:pt x="6594846" y="0"/>
                  <a:pt x="6662067" y="0"/>
                </a:cubicBezTo>
                <a:cubicBezTo>
                  <a:pt x="6718374" y="0"/>
                  <a:pt x="6765627" y="7318"/>
                  <a:pt x="6803826" y="21952"/>
                </a:cubicBezTo>
                <a:lnTo>
                  <a:pt x="6803826" y="137294"/>
                </a:lnTo>
                <a:cubicBezTo>
                  <a:pt x="6765131" y="111001"/>
                  <a:pt x="6719862" y="97855"/>
                  <a:pt x="6668021" y="97855"/>
                </a:cubicBezTo>
                <a:cubicBezTo>
                  <a:pt x="6637759" y="97855"/>
                  <a:pt x="6613574" y="103374"/>
                  <a:pt x="6595467" y="114412"/>
                </a:cubicBezTo>
                <a:cubicBezTo>
                  <a:pt x="6577360" y="125450"/>
                  <a:pt x="6568306" y="140271"/>
                  <a:pt x="6568306" y="158874"/>
                </a:cubicBezTo>
                <a:cubicBezTo>
                  <a:pt x="6568306" y="173757"/>
                  <a:pt x="6574507" y="187462"/>
                  <a:pt x="6586909" y="199988"/>
                </a:cubicBezTo>
                <a:cubicBezTo>
                  <a:pt x="6599311" y="212514"/>
                  <a:pt x="6629946" y="229444"/>
                  <a:pt x="6678811" y="250776"/>
                </a:cubicBezTo>
                <a:cubicBezTo>
                  <a:pt x="6736109" y="275332"/>
                  <a:pt x="6775487" y="301253"/>
                  <a:pt x="6796943" y="328538"/>
                </a:cubicBezTo>
                <a:cubicBezTo>
                  <a:pt x="6818399" y="355824"/>
                  <a:pt x="6829127" y="388318"/>
                  <a:pt x="6829127" y="426021"/>
                </a:cubicBezTo>
                <a:cubicBezTo>
                  <a:pt x="6829127" y="481335"/>
                  <a:pt x="6809532" y="523503"/>
                  <a:pt x="6770340" y="552525"/>
                </a:cubicBezTo>
                <a:cubicBezTo>
                  <a:pt x="6731149" y="581546"/>
                  <a:pt x="6675462" y="596057"/>
                  <a:pt x="6603280" y="596057"/>
                </a:cubicBezTo>
                <a:cubicBezTo>
                  <a:pt x="6537300" y="596057"/>
                  <a:pt x="6483226" y="585391"/>
                  <a:pt x="6441058" y="564059"/>
                </a:cubicBezTo>
                <a:lnTo>
                  <a:pt x="6441058" y="440904"/>
                </a:lnTo>
                <a:cubicBezTo>
                  <a:pt x="6487443" y="479351"/>
                  <a:pt x="6540153" y="498574"/>
                  <a:pt x="6599187" y="498574"/>
                </a:cubicBezTo>
                <a:cubicBezTo>
                  <a:pt x="6632674" y="498574"/>
                  <a:pt x="6657851" y="492807"/>
                  <a:pt x="6674718" y="481273"/>
                </a:cubicBezTo>
                <a:cubicBezTo>
                  <a:pt x="6691585" y="469739"/>
                  <a:pt x="6700019" y="454918"/>
                  <a:pt x="6700019" y="436811"/>
                </a:cubicBezTo>
                <a:cubicBezTo>
                  <a:pt x="6700019" y="421184"/>
                  <a:pt x="6693321" y="406425"/>
                  <a:pt x="6679927" y="392534"/>
                </a:cubicBezTo>
                <a:cubicBezTo>
                  <a:pt x="6666532" y="378644"/>
                  <a:pt x="6631186" y="359792"/>
                  <a:pt x="6573887" y="335980"/>
                </a:cubicBezTo>
                <a:cubicBezTo>
                  <a:pt x="6483846" y="297781"/>
                  <a:pt x="6438825" y="242218"/>
                  <a:pt x="6438825" y="169292"/>
                </a:cubicBezTo>
                <a:close/>
                <a:moveTo>
                  <a:pt x="6000750" y="586011"/>
                </a:moveTo>
                <a:lnTo>
                  <a:pt x="6000750" y="9674"/>
                </a:lnTo>
                <a:lnTo>
                  <a:pt x="6328544" y="9674"/>
                </a:lnTo>
                <a:lnTo>
                  <a:pt x="6328544" y="110133"/>
                </a:lnTo>
                <a:lnTo>
                  <a:pt x="6123533" y="110133"/>
                </a:lnTo>
                <a:lnTo>
                  <a:pt x="6123533" y="245939"/>
                </a:lnTo>
                <a:lnTo>
                  <a:pt x="6314033" y="245939"/>
                </a:lnTo>
                <a:lnTo>
                  <a:pt x="6314033" y="346026"/>
                </a:lnTo>
                <a:lnTo>
                  <a:pt x="6123533" y="346026"/>
                </a:lnTo>
                <a:lnTo>
                  <a:pt x="6123533" y="485552"/>
                </a:lnTo>
                <a:lnTo>
                  <a:pt x="6341938" y="485552"/>
                </a:lnTo>
                <a:lnTo>
                  <a:pt x="6341938" y="586011"/>
                </a:lnTo>
                <a:close/>
                <a:moveTo>
                  <a:pt x="5451499" y="110133"/>
                </a:moveTo>
                <a:lnTo>
                  <a:pt x="5451499" y="9674"/>
                </a:lnTo>
                <a:lnTo>
                  <a:pt x="5903193" y="9674"/>
                </a:lnTo>
                <a:lnTo>
                  <a:pt x="5903193" y="110133"/>
                </a:lnTo>
                <a:lnTo>
                  <a:pt x="5738738" y="110133"/>
                </a:lnTo>
                <a:lnTo>
                  <a:pt x="5738738" y="586011"/>
                </a:lnTo>
                <a:lnTo>
                  <a:pt x="5615582" y="586011"/>
                </a:lnTo>
                <a:lnTo>
                  <a:pt x="5615582" y="110133"/>
                </a:lnTo>
                <a:close/>
                <a:moveTo>
                  <a:pt x="4988867" y="298773"/>
                </a:moveTo>
                <a:cubicBezTo>
                  <a:pt x="4988867" y="354831"/>
                  <a:pt x="5002386" y="400658"/>
                  <a:pt x="5029423" y="436253"/>
                </a:cubicBezTo>
                <a:cubicBezTo>
                  <a:pt x="5056460" y="471847"/>
                  <a:pt x="5093543" y="489645"/>
                  <a:pt x="5140672" y="489645"/>
                </a:cubicBezTo>
                <a:cubicBezTo>
                  <a:pt x="5188793" y="489645"/>
                  <a:pt x="5226248" y="472592"/>
                  <a:pt x="5253038" y="438485"/>
                </a:cubicBezTo>
                <a:cubicBezTo>
                  <a:pt x="5279827" y="404379"/>
                  <a:pt x="5293221" y="358552"/>
                  <a:pt x="5293221" y="301005"/>
                </a:cubicBezTo>
                <a:cubicBezTo>
                  <a:pt x="5293221" y="240978"/>
                  <a:pt x="5280199" y="193539"/>
                  <a:pt x="5254154" y="158688"/>
                </a:cubicBezTo>
                <a:cubicBezTo>
                  <a:pt x="5228108" y="123838"/>
                  <a:pt x="5191398" y="106412"/>
                  <a:pt x="5144021" y="106412"/>
                </a:cubicBezTo>
                <a:cubicBezTo>
                  <a:pt x="5095900" y="106412"/>
                  <a:pt x="5058011" y="124272"/>
                  <a:pt x="5030354" y="159991"/>
                </a:cubicBezTo>
                <a:cubicBezTo>
                  <a:pt x="5002696" y="195709"/>
                  <a:pt x="4988867" y="241970"/>
                  <a:pt x="4988867" y="298773"/>
                </a:cubicBezTo>
                <a:close/>
                <a:moveTo>
                  <a:pt x="4859759" y="305470"/>
                </a:moveTo>
                <a:cubicBezTo>
                  <a:pt x="4859759" y="215181"/>
                  <a:pt x="4886114" y="141697"/>
                  <a:pt x="4938824" y="85018"/>
                </a:cubicBezTo>
                <a:cubicBezTo>
                  <a:pt x="4991534" y="28340"/>
                  <a:pt x="5061173" y="0"/>
                  <a:pt x="5147742" y="0"/>
                </a:cubicBezTo>
                <a:cubicBezTo>
                  <a:pt x="5230093" y="0"/>
                  <a:pt x="5296384" y="27409"/>
                  <a:pt x="5346613" y="82228"/>
                </a:cubicBezTo>
                <a:cubicBezTo>
                  <a:pt x="5396842" y="137046"/>
                  <a:pt x="5421957" y="207492"/>
                  <a:pt x="5421957" y="293564"/>
                </a:cubicBezTo>
                <a:cubicBezTo>
                  <a:pt x="5421957" y="383357"/>
                  <a:pt x="5395850" y="456220"/>
                  <a:pt x="5343637" y="512155"/>
                </a:cubicBezTo>
                <a:cubicBezTo>
                  <a:pt x="5291423" y="568090"/>
                  <a:pt x="5223024" y="596057"/>
                  <a:pt x="5138439" y="596057"/>
                </a:cubicBezTo>
                <a:cubicBezTo>
                  <a:pt x="5055840" y="596057"/>
                  <a:pt x="4988743" y="568958"/>
                  <a:pt x="4937150" y="514760"/>
                </a:cubicBezTo>
                <a:cubicBezTo>
                  <a:pt x="4885556" y="460561"/>
                  <a:pt x="4859759" y="390798"/>
                  <a:pt x="4859759" y="305470"/>
                </a:cubicBezTo>
                <a:close/>
                <a:moveTo>
                  <a:pt x="4219575" y="586011"/>
                </a:moveTo>
                <a:lnTo>
                  <a:pt x="4219575" y="9674"/>
                </a:lnTo>
                <a:lnTo>
                  <a:pt x="4353520" y="9674"/>
                </a:lnTo>
                <a:lnTo>
                  <a:pt x="4588669" y="372071"/>
                </a:lnTo>
                <a:cubicBezTo>
                  <a:pt x="4604296" y="396131"/>
                  <a:pt x="4613845" y="411386"/>
                  <a:pt x="4617318" y="417835"/>
                </a:cubicBezTo>
                <a:lnTo>
                  <a:pt x="4619178" y="417835"/>
                </a:lnTo>
                <a:cubicBezTo>
                  <a:pt x="4616698" y="403945"/>
                  <a:pt x="4615458" y="377404"/>
                  <a:pt x="4615458" y="338212"/>
                </a:cubicBezTo>
                <a:lnTo>
                  <a:pt x="4615458" y="9674"/>
                </a:lnTo>
                <a:lnTo>
                  <a:pt x="4731915" y="9674"/>
                </a:lnTo>
                <a:lnTo>
                  <a:pt x="4731915" y="586011"/>
                </a:lnTo>
                <a:lnTo>
                  <a:pt x="4606156" y="586011"/>
                </a:lnTo>
                <a:lnTo>
                  <a:pt x="4362078" y="213197"/>
                </a:lnTo>
                <a:cubicBezTo>
                  <a:pt x="4349427" y="193849"/>
                  <a:pt x="4340250" y="178222"/>
                  <a:pt x="4334545" y="166316"/>
                </a:cubicBezTo>
                <a:lnTo>
                  <a:pt x="4332684" y="166316"/>
                </a:lnTo>
                <a:cubicBezTo>
                  <a:pt x="4334917" y="186160"/>
                  <a:pt x="4336033" y="216793"/>
                  <a:pt x="4336033" y="258217"/>
                </a:cubicBezTo>
                <a:lnTo>
                  <a:pt x="4336033" y="586011"/>
                </a:lnTo>
                <a:close/>
                <a:moveTo>
                  <a:pt x="3173834" y="306958"/>
                </a:moveTo>
                <a:cubicBezTo>
                  <a:pt x="3173834" y="216173"/>
                  <a:pt x="3203042" y="142317"/>
                  <a:pt x="3261457" y="85390"/>
                </a:cubicBezTo>
                <a:cubicBezTo>
                  <a:pt x="3319872" y="28464"/>
                  <a:pt x="3396828" y="0"/>
                  <a:pt x="3492326" y="0"/>
                </a:cubicBezTo>
                <a:cubicBezTo>
                  <a:pt x="3553842" y="0"/>
                  <a:pt x="3607544" y="8682"/>
                  <a:pt x="3653433" y="26045"/>
                </a:cubicBezTo>
                <a:lnTo>
                  <a:pt x="3653433" y="142503"/>
                </a:lnTo>
                <a:cubicBezTo>
                  <a:pt x="3608784" y="116458"/>
                  <a:pt x="3554214" y="103436"/>
                  <a:pt x="3489722" y="103436"/>
                </a:cubicBezTo>
                <a:cubicBezTo>
                  <a:pt x="3434159" y="103436"/>
                  <a:pt x="3389139" y="121543"/>
                  <a:pt x="3354660" y="157758"/>
                </a:cubicBezTo>
                <a:cubicBezTo>
                  <a:pt x="3320182" y="193973"/>
                  <a:pt x="3302943" y="241722"/>
                  <a:pt x="3302943" y="301005"/>
                </a:cubicBezTo>
                <a:cubicBezTo>
                  <a:pt x="3302943" y="361281"/>
                  <a:pt x="3318507" y="408285"/>
                  <a:pt x="3349637" y="442020"/>
                </a:cubicBezTo>
                <a:cubicBezTo>
                  <a:pt x="3380767" y="475754"/>
                  <a:pt x="3423245" y="492621"/>
                  <a:pt x="3477071" y="492621"/>
                </a:cubicBezTo>
                <a:cubicBezTo>
                  <a:pt x="3509069" y="492621"/>
                  <a:pt x="3535238" y="487660"/>
                  <a:pt x="3555578" y="477739"/>
                </a:cubicBezTo>
                <a:lnTo>
                  <a:pt x="3555578" y="359420"/>
                </a:lnTo>
                <a:lnTo>
                  <a:pt x="3439120" y="359420"/>
                </a:lnTo>
                <a:lnTo>
                  <a:pt x="3439120" y="260822"/>
                </a:lnTo>
                <a:lnTo>
                  <a:pt x="3678361" y="260822"/>
                </a:lnTo>
                <a:lnTo>
                  <a:pt x="3678361" y="547316"/>
                </a:lnTo>
                <a:cubicBezTo>
                  <a:pt x="3622055" y="579810"/>
                  <a:pt x="3552849" y="596057"/>
                  <a:pt x="3470746" y="596057"/>
                </a:cubicBezTo>
                <a:cubicBezTo>
                  <a:pt x="3378969" y="596057"/>
                  <a:pt x="3306539" y="570260"/>
                  <a:pt x="3253457" y="518666"/>
                </a:cubicBezTo>
                <a:cubicBezTo>
                  <a:pt x="3200375" y="467073"/>
                  <a:pt x="3173834" y="396503"/>
                  <a:pt x="3173834" y="306958"/>
                </a:cubicBezTo>
                <a:close/>
                <a:moveTo>
                  <a:pt x="2533650" y="586011"/>
                </a:moveTo>
                <a:lnTo>
                  <a:pt x="2533650" y="9674"/>
                </a:lnTo>
                <a:lnTo>
                  <a:pt x="2667595" y="9674"/>
                </a:lnTo>
                <a:lnTo>
                  <a:pt x="2902744" y="372071"/>
                </a:lnTo>
                <a:cubicBezTo>
                  <a:pt x="2918370" y="396131"/>
                  <a:pt x="2927920" y="411386"/>
                  <a:pt x="2931393" y="417835"/>
                </a:cubicBezTo>
                <a:lnTo>
                  <a:pt x="2933253" y="417835"/>
                </a:lnTo>
                <a:cubicBezTo>
                  <a:pt x="2930773" y="403945"/>
                  <a:pt x="2929533" y="377404"/>
                  <a:pt x="2929533" y="338212"/>
                </a:cubicBezTo>
                <a:lnTo>
                  <a:pt x="2929533" y="9674"/>
                </a:lnTo>
                <a:lnTo>
                  <a:pt x="3045991" y="9674"/>
                </a:lnTo>
                <a:lnTo>
                  <a:pt x="3045991" y="586011"/>
                </a:lnTo>
                <a:lnTo>
                  <a:pt x="2920231" y="586011"/>
                </a:lnTo>
                <a:lnTo>
                  <a:pt x="2676153" y="213196"/>
                </a:lnTo>
                <a:cubicBezTo>
                  <a:pt x="2663502" y="193849"/>
                  <a:pt x="2654324" y="178222"/>
                  <a:pt x="2648619" y="166316"/>
                </a:cubicBezTo>
                <a:lnTo>
                  <a:pt x="2646759" y="166316"/>
                </a:lnTo>
                <a:cubicBezTo>
                  <a:pt x="2648992" y="186159"/>
                  <a:pt x="2650108" y="216793"/>
                  <a:pt x="2650108" y="258217"/>
                </a:cubicBezTo>
                <a:lnTo>
                  <a:pt x="2650108" y="586011"/>
                </a:lnTo>
                <a:close/>
                <a:moveTo>
                  <a:pt x="2257053" y="586011"/>
                </a:moveTo>
                <a:lnTo>
                  <a:pt x="2257053" y="9674"/>
                </a:lnTo>
                <a:lnTo>
                  <a:pt x="2379836" y="9674"/>
                </a:lnTo>
                <a:lnTo>
                  <a:pt x="2379836" y="586011"/>
                </a:lnTo>
                <a:close/>
                <a:moveTo>
                  <a:pt x="1751558" y="485552"/>
                </a:moveTo>
                <a:lnTo>
                  <a:pt x="1818531" y="485552"/>
                </a:lnTo>
                <a:cubicBezTo>
                  <a:pt x="1876822" y="485552"/>
                  <a:pt x="1922586" y="468189"/>
                  <a:pt x="1955825" y="433462"/>
                </a:cubicBezTo>
                <a:cubicBezTo>
                  <a:pt x="1989063" y="398736"/>
                  <a:pt x="2005682" y="351731"/>
                  <a:pt x="2005682" y="292447"/>
                </a:cubicBezTo>
                <a:cubicBezTo>
                  <a:pt x="2005682" y="235149"/>
                  <a:pt x="1988319" y="190438"/>
                  <a:pt x="1953592" y="158316"/>
                </a:cubicBezTo>
                <a:cubicBezTo>
                  <a:pt x="1918866" y="126194"/>
                  <a:pt x="1873721" y="110133"/>
                  <a:pt x="1818159" y="110133"/>
                </a:cubicBezTo>
                <a:lnTo>
                  <a:pt x="1751558" y="110133"/>
                </a:lnTo>
                <a:close/>
                <a:moveTo>
                  <a:pt x="1628775" y="586011"/>
                </a:moveTo>
                <a:lnTo>
                  <a:pt x="1628775" y="9674"/>
                </a:lnTo>
                <a:lnTo>
                  <a:pt x="1827833" y="9674"/>
                </a:lnTo>
                <a:cubicBezTo>
                  <a:pt x="2032471" y="9674"/>
                  <a:pt x="2134790" y="103312"/>
                  <a:pt x="2134790" y="290587"/>
                </a:cubicBezTo>
                <a:cubicBezTo>
                  <a:pt x="2134790" y="379636"/>
                  <a:pt x="2106141" y="451136"/>
                  <a:pt x="2048842" y="505086"/>
                </a:cubicBezTo>
                <a:cubicBezTo>
                  <a:pt x="1991544" y="559036"/>
                  <a:pt x="1917625" y="586011"/>
                  <a:pt x="1827088" y="586011"/>
                </a:cubicBezTo>
                <a:close/>
                <a:moveTo>
                  <a:pt x="1168970" y="359048"/>
                </a:moveTo>
                <a:lnTo>
                  <a:pt x="1322636" y="359048"/>
                </a:lnTo>
                <a:lnTo>
                  <a:pt x="1257151" y="159246"/>
                </a:lnTo>
                <a:cubicBezTo>
                  <a:pt x="1252934" y="146596"/>
                  <a:pt x="1249958" y="129853"/>
                  <a:pt x="1248221" y="109017"/>
                </a:cubicBezTo>
                <a:lnTo>
                  <a:pt x="1244873" y="109017"/>
                </a:lnTo>
                <a:cubicBezTo>
                  <a:pt x="1243385" y="125884"/>
                  <a:pt x="1240036" y="142131"/>
                  <a:pt x="1234827" y="157758"/>
                </a:cubicBezTo>
                <a:close/>
                <a:moveTo>
                  <a:pt x="966564" y="586011"/>
                </a:moveTo>
                <a:lnTo>
                  <a:pt x="1177528" y="9674"/>
                </a:lnTo>
                <a:lnTo>
                  <a:pt x="1321891" y="9674"/>
                </a:lnTo>
                <a:lnTo>
                  <a:pt x="1528762" y="586011"/>
                </a:lnTo>
                <a:lnTo>
                  <a:pt x="1394817" y="586011"/>
                </a:lnTo>
                <a:lnTo>
                  <a:pt x="1351657" y="453926"/>
                </a:lnTo>
                <a:lnTo>
                  <a:pt x="1142181" y="453926"/>
                </a:lnTo>
                <a:lnTo>
                  <a:pt x="1099765" y="586011"/>
                </a:lnTo>
                <a:close/>
                <a:moveTo>
                  <a:pt x="561975" y="586011"/>
                </a:moveTo>
                <a:lnTo>
                  <a:pt x="561975" y="9674"/>
                </a:lnTo>
                <a:lnTo>
                  <a:pt x="889769" y="9674"/>
                </a:lnTo>
                <a:lnTo>
                  <a:pt x="889769" y="110133"/>
                </a:lnTo>
                <a:lnTo>
                  <a:pt x="684758" y="110133"/>
                </a:lnTo>
                <a:lnTo>
                  <a:pt x="684758" y="245939"/>
                </a:lnTo>
                <a:lnTo>
                  <a:pt x="875258" y="245939"/>
                </a:lnTo>
                <a:lnTo>
                  <a:pt x="875258" y="346026"/>
                </a:lnTo>
                <a:lnTo>
                  <a:pt x="684758" y="346026"/>
                </a:lnTo>
                <a:lnTo>
                  <a:pt x="684758" y="485552"/>
                </a:lnTo>
                <a:lnTo>
                  <a:pt x="903163" y="485552"/>
                </a:lnTo>
                <a:lnTo>
                  <a:pt x="903163" y="586011"/>
                </a:lnTo>
                <a:close/>
                <a:moveTo>
                  <a:pt x="122783" y="269007"/>
                </a:moveTo>
                <a:lnTo>
                  <a:pt x="183058" y="269007"/>
                </a:lnTo>
                <a:cubicBezTo>
                  <a:pt x="211832" y="269007"/>
                  <a:pt x="234962" y="260635"/>
                  <a:pt x="252450" y="243892"/>
                </a:cubicBezTo>
                <a:cubicBezTo>
                  <a:pt x="269937" y="227149"/>
                  <a:pt x="278680" y="206251"/>
                  <a:pt x="278680" y="181198"/>
                </a:cubicBezTo>
                <a:cubicBezTo>
                  <a:pt x="278680" y="129109"/>
                  <a:pt x="247551" y="103064"/>
                  <a:pt x="185291" y="103064"/>
                </a:cubicBezTo>
                <a:lnTo>
                  <a:pt x="122783" y="103064"/>
                </a:lnTo>
                <a:close/>
                <a:moveTo>
                  <a:pt x="0" y="586011"/>
                </a:moveTo>
                <a:lnTo>
                  <a:pt x="0" y="9674"/>
                </a:lnTo>
                <a:lnTo>
                  <a:pt x="202034" y="9674"/>
                </a:lnTo>
                <a:cubicBezTo>
                  <a:pt x="339204" y="9674"/>
                  <a:pt x="407789" y="61764"/>
                  <a:pt x="407789" y="165944"/>
                </a:cubicBezTo>
                <a:cubicBezTo>
                  <a:pt x="407789" y="205135"/>
                  <a:pt x="396317" y="238745"/>
                  <a:pt x="373372" y="266775"/>
                </a:cubicBezTo>
                <a:cubicBezTo>
                  <a:pt x="350428" y="294804"/>
                  <a:pt x="318864" y="314524"/>
                  <a:pt x="278680" y="325934"/>
                </a:cubicBezTo>
                <a:lnTo>
                  <a:pt x="278680" y="327422"/>
                </a:lnTo>
                <a:cubicBezTo>
                  <a:pt x="305222" y="336352"/>
                  <a:pt x="334615" y="365621"/>
                  <a:pt x="366861" y="415231"/>
                </a:cubicBezTo>
                <a:lnTo>
                  <a:pt x="475506" y="586011"/>
                </a:lnTo>
                <a:lnTo>
                  <a:pt x="334119" y="586011"/>
                </a:lnTo>
                <a:lnTo>
                  <a:pt x="243706" y="436067"/>
                </a:lnTo>
                <a:cubicBezTo>
                  <a:pt x="225102" y="405061"/>
                  <a:pt x="209848" y="385093"/>
                  <a:pt x="197941" y="376163"/>
                </a:cubicBezTo>
                <a:cubicBezTo>
                  <a:pt x="186035" y="367234"/>
                  <a:pt x="173385" y="362769"/>
                  <a:pt x="159990" y="362769"/>
                </a:cubicBezTo>
                <a:lnTo>
                  <a:pt x="122783" y="362769"/>
                </a:lnTo>
                <a:lnTo>
                  <a:pt x="122783" y="586011"/>
                </a:lnTo>
                <a:close/>
              </a:path>
            </a:pathLst>
          </a:custGeom>
          <a:solidFill>
            <a:schemeClr val="accent6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>
              <a:tabLst>
                <a:tab pos="3771900" algn="l"/>
              </a:tabLst>
            </a:pPr>
            <a:endParaRPr lang="zh-CN" altLang="en-US" sz="6000" b="1" dirty="0">
              <a:solidFill>
                <a:schemeClr val="bg1">
                  <a:alpha val="15000"/>
                </a:schemeClr>
              </a:solidFill>
              <a:latin typeface="+mn-ea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14667" y="5218751"/>
            <a:ext cx="330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笔记作者：空白格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zq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089" y="1312546"/>
            <a:ext cx="3446105" cy="490112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809459" y="1395020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/>
              <a:t>阅读的方法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569235" y="2984085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罗振宇 著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198650" y="3733392"/>
            <a:ext cx="28360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103A64"/>
                </a:solidFill>
              </a:rPr>
              <a:t>做 一 点 小 努 力</a:t>
            </a:r>
            <a:endParaRPr lang="en-US" altLang="zh-CN" sz="2800" dirty="0">
              <a:solidFill>
                <a:srgbClr val="103A64"/>
              </a:solidFill>
            </a:endParaRPr>
          </a:p>
          <a:p>
            <a:r>
              <a:rPr lang="zh-CN" altLang="en-US" sz="2800" dirty="0">
                <a:solidFill>
                  <a:srgbClr val="103A64"/>
                </a:solidFill>
              </a:rPr>
              <a:t>对 自 己 很 满 意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选择：阅读是治疗选择恐惧的良方</a:t>
            </a:r>
          </a:p>
        </p:txBody>
      </p:sp>
      <p:sp>
        <p:nvSpPr>
          <p:cNvPr id="4" name="矩形 3"/>
          <p:cNvSpPr/>
          <p:nvPr/>
        </p:nvSpPr>
        <p:spPr>
          <a:xfrm>
            <a:off x="669922" y="1398812"/>
            <a:ext cx="11000865" cy="140970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0224" y="1458935"/>
            <a:ext cx="10850563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书本之外的现实中，也能看到他人的选择。但看到的往往是成败利弊的表象，无法得知选择的真正效用，尤其是感受上的效用。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除了看请选择背后的代价，阅读能带给我们的，还有我们自身视野之外的丰富选择。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9921" y="3309257"/>
            <a:ext cx="11000866" cy="2778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     阅读，既能帮我们看清选择的后果，也能帮我们看到那些被漠视的选项，更能让我们在当下的窘境中，看到人生的无限可能。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     研究国际战略的徐弃郁教授有一句话：“好的战略，不是为了让我们在具体的博弈中取胜，而是为了让我们手中有更多的选择。”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     阅读也是一样。他未必能够让你功成名就，但确实</a:t>
            </a:r>
            <a:r>
              <a:rPr lang="zh-CN" altLang="en-US" b="1" dirty="0"/>
              <a:t>可以让你手中握有更多的选择</a:t>
            </a:r>
            <a:r>
              <a:rPr lang="zh-CN" altLang="en-US" dirty="0"/>
              <a:t>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遥远的地方：纸上卧游能看到的六种风景</a:t>
            </a:r>
          </a:p>
        </p:txBody>
      </p:sp>
      <p:sp>
        <p:nvSpPr>
          <p:cNvPr id="8" name="椭圆 7"/>
          <p:cNvSpPr/>
          <p:nvPr/>
        </p:nvSpPr>
        <p:spPr>
          <a:xfrm>
            <a:off x="3547872" y="1643308"/>
            <a:ext cx="4654432" cy="4526996"/>
          </a:xfrm>
          <a:prstGeom prst="ellipse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" name="直接连接符 30"/>
          <p:cNvCxnSpPr>
            <a:endCxn id="8" idx="1"/>
          </p:cNvCxnSpPr>
          <p:nvPr/>
        </p:nvCxnSpPr>
        <p:spPr>
          <a:xfrm flipH="1" flipV="1">
            <a:off x="4229498" y="2306271"/>
            <a:ext cx="1660783" cy="158359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5890282" y="3278497"/>
            <a:ext cx="2215613" cy="61136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5333466" y="3888196"/>
            <a:ext cx="573534" cy="221366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rot="3600000" flipH="1" flipV="1">
            <a:off x="5365601" y="2025692"/>
            <a:ext cx="1619243" cy="157328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890281" y="3888196"/>
            <a:ext cx="1625361" cy="160156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3647599" y="3889861"/>
            <a:ext cx="2242682" cy="64269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5004189" y="22365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风物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6460506" y="273570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棋局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6742554" y="39117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窥视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5788091" y="49830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他顾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317534" y="468897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意义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3895399" y="333027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行动</a:t>
            </a:r>
          </a:p>
        </p:txBody>
      </p:sp>
      <p:sp>
        <p:nvSpPr>
          <p:cNvPr id="56" name="矩形 55"/>
          <p:cNvSpPr/>
          <p:nvPr/>
        </p:nvSpPr>
        <p:spPr>
          <a:xfrm>
            <a:off x="1252316" y="1395342"/>
            <a:ext cx="2895825" cy="4180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遗落的盛况，遗忘的情感</a:t>
            </a:r>
          </a:p>
        </p:txBody>
      </p:sp>
      <p:sp>
        <p:nvSpPr>
          <p:cNvPr id="57" name="矩形 56"/>
          <p:cNvSpPr/>
          <p:nvPr/>
        </p:nvSpPr>
        <p:spPr>
          <a:xfrm>
            <a:off x="8153114" y="1508853"/>
            <a:ext cx="2895825" cy="4180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棋局视角看个人</a:t>
            </a:r>
          </a:p>
        </p:txBody>
      </p:sp>
      <p:sp>
        <p:nvSpPr>
          <p:cNvPr id="58" name="矩形 57"/>
          <p:cNvSpPr/>
          <p:nvPr/>
        </p:nvSpPr>
        <p:spPr>
          <a:xfrm>
            <a:off x="8883930" y="3630572"/>
            <a:ext cx="3061842" cy="4180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某个视角窥视过去</a:t>
            </a:r>
          </a:p>
        </p:txBody>
      </p:sp>
      <p:sp>
        <p:nvSpPr>
          <p:cNvPr id="59" name="矩形 58"/>
          <p:cNvSpPr/>
          <p:nvPr/>
        </p:nvSpPr>
        <p:spPr>
          <a:xfrm>
            <a:off x="8202304" y="5334279"/>
            <a:ext cx="3630347" cy="4180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偶尔看看他处</a:t>
            </a:r>
          </a:p>
        </p:txBody>
      </p:sp>
      <p:sp>
        <p:nvSpPr>
          <p:cNvPr id="60" name="矩形 59"/>
          <p:cNvSpPr/>
          <p:nvPr/>
        </p:nvSpPr>
        <p:spPr>
          <a:xfrm>
            <a:off x="486030" y="5642367"/>
            <a:ext cx="3061842" cy="4180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获取意义资源</a:t>
            </a:r>
          </a:p>
        </p:txBody>
      </p:sp>
      <p:sp>
        <p:nvSpPr>
          <p:cNvPr id="61" name="矩形 60"/>
          <p:cNvSpPr/>
          <p:nvPr/>
        </p:nvSpPr>
        <p:spPr>
          <a:xfrm>
            <a:off x="112777" y="3258929"/>
            <a:ext cx="3061842" cy="4180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行动本身也是力量</a:t>
            </a:r>
          </a:p>
        </p:txBody>
      </p:sp>
      <p:sp>
        <p:nvSpPr>
          <p:cNvPr id="79" name="箭头: 右 78"/>
          <p:cNvSpPr/>
          <p:nvPr/>
        </p:nvSpPr>
        <p:spPr>
          <a:xfrm flipV="1">
            <a:off x="8072457" y="3684304"/>
            <a:ext cx="865129" cy="338374"/>
          </a:xfrm>
          <a:prstGeom prst="rightArrow">
            <a:avLst/>
          </a:prstGeom>
          <a:solidFill>
            <a:srgbClr val="9EC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直角上 81"/>
          <p:cNvSpPr/>
          <p:nvPr/>
        </p:nvSpPr>
        <p:spPr>
          <a:xfrm>
            <a:off x="7515643" y="1946433"/>
            <a:ext cx="1187204" cy="595040"/>
          </a:xfrm>
          <a:prstGeom prst="bentUpArrow">
            <a:avLst>
              <a:gd name="adj1" fmla="val 21575"/>
              <a:gd name="adj2" fmla="val 25000"/>
              <a:gd name="adj3" fmla="val 25000"/>
            </a:avLst>
          </a:prstGeom>
          <a:solidFill>
            <a:srgbClr val="9EC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箭头: 直角上 82"/>
          <p:cNvSpPr/>
          <p:nvPr/>
        </p:nvSpPr>
        <p:spPr>
          <a:xfrm>
            <a:off x="6509669" y="5729143"/>
            <a:ext cx="2065887" cy="338375"/>
          </a:xfrm>
          <a:prstGeom prst="bentUpArrow">
            <a:avLst>
              <a:gd name="adj1" fmla="val 21575"/>
              <a:gd name="adj2" fmla="val 25000"/>
              <a:gd name="adj3" fmla="val 25000"/>
            </a:avLst>
          </a:prstGeom>
          <a:solidFill>
            <a:srgbClr val="9EC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箭头: 直角上 83"/>
          <p:cNvSpPr/>
          <p:nvPr/>
        </p:nvSpPr>
        <p:spPr>
          <a:xfrm rot="16200000">
            <a:off x="3859584" y="1750149"/>
            <a:ext cx="1187204" cy="595040"/>
          </a:xfrm>
          <a:prstGeom prst="bentUpArrow">
            <a:avLst>
              <a:gd name="adj1" fmla="val 21575"/>
              <a:gd name="adj2" fmla="val 25000"/>
              <a:gd name="adj3" fmla="val 25000"/>
            </a:avLst>
          </a:prstGeom>
          <a:solidFill>
            <a:srgbClr val="9EC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箭头: 直角上 84"/>
          <p:cNvSpPr/>
          <p:nvPr/>
        </p:nvSpPr>
        <p:spPr>
          <a:xfrm rot="10800000">
            <a:off x="3053997" y="5053909"/>
            <a:ext cx="1187204" cy="595040"/>
          </a:xfrm>
          <a:prstGeom prst="bentUpArrow">
            <a:avLst>
              <a:gd name="adj1" fmla="val 21575"/>
              <a:gd name="adj2" fmla="val 25000"/>
              <a:gd name="adj3" fmla="val 25000"/>
            </a:avLst>
          </a:prstGeom>
          <a:solidFill>
            <a:srgbClr val="9EC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箭头: 左 86"/>
          <p:cNvSpPr/>
          <p:nvPr/>
        </p:nvSpPr>
        <p:spPr>
          <a:xfrm>
            <a:off x="3162469" y="3433536"/>
            <a:ext cx="586935" cy="150643"/>
          </a:xfrm>
          <a:prstGeom prst="leftArrow">
            <a:avLst/>
          </a:prstGeom>
          <a:solidFill>
            <a:srgbClr val="9EC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风物：阅读</a:t>
            </a:r>
            <a:r>
              <a:rPr lang="en-US" altLang="zh-CN" dirty="0"/>
              <a:t>-</a:t>
            </a:r>
            <a:r>
              <a:rPr lang="zh-CN" altLang="en-US" dirty="0"/>
              <a:t>让我们成为移民</a:t>
            </a:r>
          </a:p>
        </p:txBody>
      </p:sp>
      <p:sp>
        <p:nvSpPr>
          <p:cNvPr id="3" name="矩形: 圆角 1"/>
          <p:cNvSpPr/>
          <p:nvPr/>
        </p:nvSpPr>
        <p:spPr>
          <a:xfrm>
            <a:off x="5786939" y="2084047"/>
            <a:ext cx="4402090" cy="1991403"/>
          </a:xfrm>
          <a:prstGeom prst="roundRect">
            <a:avLst>
              <a:gd name="adj" fmla="val 8500"/>
            </a:avLst>
          </a:prstGeom>
          <a:solidFill>
            <a:schemeClr val="tx1">
              <a:alpha val="5000"/>
            </a:schemeClr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1200" b="1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732576" y="2084047"/>
            <a:ext cx="4244521" cy="1991403"/>
          </a:xfrm>
          <a:prstGeom prst="roundRect">
            <a:avLst>
              <a:gd name="adj" fmla="val 8500"/>
            </a:avLst>
          </a:prstGeom>
          <a:solidFill>
            <a:schemeClr val="tx1">
              <a:alpha val="5000"/>
            </a:schemeClr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1200" b="1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62125" y="3006400"/>
            <a:ext cx="3771132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/>
            <a:r>
              <a:rPr lang="zh-CN" altLang="en-US" sz="1800" dirty="0">
                <a:solidFill>
                  <a:schemeClr val="tx1"/>
                </a:solidFill>
              </a:rPr>
              <a:t>千年前的风物大多都不在了，但是在书中可以找到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8" name="TextBox 48_1"/>
          <p:cNvSpPr txBox="1"/>
          <p:nvPr/>
        </p:nvSpPr>
        <p:spPr>
          <a:xfrm>
            <a:off x="6404430" y="3006399"/>
            <a:ext cx="2936587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/>
            <a:r>
              <a:rPr lang="zh-CN" altLang="en-US" sz="1800" dirty="0">
                <a:solidFill>
                  <a:schemeClr val="tx1"/>
                </a:solidFill>
              </a:rPr>
              <a:t>书中找到忽略的可敬、可畏、恐惧、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542418" y="2290887"/>
            <a:ext cx="2335925" cy="470694"/>
            <a:chOff x="2014656" y="1786588"/>
            <a:chExt cx="1103437" cy="470694"/>
          </a:xfrm>
        </p:grpSpPr>
        <p:sp>
          <p:nvSpPr>
            <p:cNvPr id="10" name="矩形: 圆角 14"/>
            <p:cNvSpPr/>
            <p:nvPr/>
          </p:nvSpPr>
          <p:spPr>
            <a:xfrm>
              <a:off x="2014656" y="1786588"/>
              <a:ext cx="1103437" cy="47069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080039" y="1791101"/>
              <a:ext cx="972669" cy="461665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>
                  <a:solidFill>
                    <a:schemeClr val="accent1"/>
                  </a:solidFill>
                </a:rPr>
                <a:t>遗落的盛况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767801" y="2278465"/>
            <a:ext cx="2209851" cy="470694"/>
            <a:chOff x="2014656" y="1786588"/>
            <a:chExt cx="1103437" cy="470694"/>
          </a:xfrm>
        </p:grpSpPr>
        <p:sp>
          <p:nvSpPr>
            <p:cNvPr id="13" name="矩形: 圆角 17"/>
            <p:cNvSpPr/>
            <p:nvPr/>
          </p:nvSpPr>
          <p:spPr>
            <a:xfrm>
              <a:off x="2014656" y="1786588"/>
              <a:ext cx="1103437" cy="47069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080039" y="1791101"/>
              <a:ext cx="972669" cy="461665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>
                  <a:solidFill>
                    <a:schemeClr val="accent2"/>
                  </a:solidFill>
                </a:rPr>
                <a:t>忽略的情感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31520" y="131673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我们能在书中找到什么？</a:t>
            </a:r>
          </a:p>
        </p:txBody>
      </p:sp>
      <p:sp>
        <p:nvSpPr>
          <p:cNvPr id="15" name="矩形: 圆角 14"/>
          <p:cNvSpPr/>
          <p:nvPr/>
        </p:nvSpPr>
        <p:spPr>
          <a:xfrm>
            <a:off x="3258062" y="4545562"/>
            <a:ext cx="4244521" cy="1991403"/>
          </a:xfrm>
          <a:prstGeom prst="roundRect">
            <a:avLst>
              <a:gd name="adj" fmla="val 8500"/>
            </a:avLst>
          </a:prstGeom>
          <a:solidFill>
            <a:schemeClr val="tx1">
              <a:alpha val="5000"/>
            </a:schemeClr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1200" b="1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067904" y="4752402"/>
            <a:ext cx="2335925" cy="470694"/>
            <a:chOff x="2014656" y="1786588"/>
            <a:chExt cx="1103437" cy="470694"/>
          </a:xfrm>
        </p:grpSpPr>
        <p:sp>
          <p:nvSpPr>
            <p:cNvPr id="17" name="矩形: 圆角 14"/>
            <p:cNvSpPr/>
            <p:nvPr/>
          </p:nvSpPr>
          <p:spPr>
            <a:xfrm>
              <a:off x="2014656" y="1786588"/>
              <a:ext cx="1103437" cy="47069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080039" y="1791101"/>
              <a:ext cx="972669" cy="461665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>
                  <a:solidFill>
                    <a:schemeClr val="accent5">
                      <a:lumMod val="75000"/>
                    </a:schemeClr>
                  </a:solidFill>
                </a:rPr>
                <a:t>书中自有风物</a:t>
              </a: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494755" y="5387548"/>
            <a:ext cx="4007827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/>
            <a:r>
              <a:rPr lang="zh-CN" altLang="en-US" sz="1800" dirty="0">
                <a:solidFill>
                  <a:schemeClr val="tx1"/>
                </a:solidFill>
              </a:rPr>
              <a:t>虽然看到的是同样的沙滩、阳光，有的人原地未动，有的人随时可在他乡。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棋局：人是一切社会关系的总和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1059600" y="2081152"/>
            <a:ext cx="8160599" cy="1454895"/>
          </a:xfrm>
          <a:prstGeom prst="roundRect">
            <a:avLst>
              <a:gd name="adj" fmla="val 8500"/>
            </a:avLst>
          </a:prstGeom>
          <a:solidFill>
            <a:schemeClr val="tx1">
              <a:alpha val="5000"/>
            </a:schemeClr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1200" b="1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9924" y="1451700"/>
            <a:ext cx="608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、借助阅读，才能把一个个孤立的点，还原成整局的棋。</a:t>
            </a:r>
          </a:p>
        </p:txBody>
      </p:sp>
      <p:sp>
        <p:nvSpPr>
          <p:cNvPr id="15" name="矩形: 圆角 14"/>
          <p:cNvSpPr/>
          <p:nvPr/>
        </p:nvSpPr>
        <p:spPr>
          <a:xfrm>
            <a:off x="983400" y="4379287"/>
            <a:ext cx="9648795" cy="1607296"/>
          </a:xfrm>
          <a:prstGeom prst="roundRect">
            <a:avLst>
              <a:gd name="adj" fmla="val 8500"/>
            </a:avLst>
          </a:prstGeom>
          <a:solidFill>
            <a:schemeClr val="tx1">
              <a:alpha val="5000"/>
            </a:schemeClr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1200" b="1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19262" y="1891348"/>
            <a:ext cx="5262979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鲁迅曾经“破圈”骂过梅兰芳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欧阳修和苏轼既是忘年交，也是前辈领袖和接班人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通过阅读，才能把这一个个人联系起来</a:t>
            </a:r>
            <a:endParaRPr lang="en-US" altLang="zh-CN" dirty="0"/>
          </a:p>
        </p:txBody>
      </p:sp>
      <p:sp>
        <p:nvSpPr>
          <p:cNvPr id="20" name="文本框 19"/>
          <p:cNvSpPr txBox="1"/>
          <p:nvPr/>
        </p:nvSpPr>
        <p:spPr>
          <a:xfrm>
            <a:off x="669924" y="373061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、棋局视角看个人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89487" y="4470080"/>
            <a:ext cx="9648795" cy="1289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李鸿章不仅只在中国的棋局上，在欧洲军火商眼里，他是一块肥肉；俄国的政治家眼里，他是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一个过时的官吏；美国记者眼里，他是一个见识超群的政治家。通过阅读把所有坐标拼接起来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才是一个完整的李鸿章。</a:t>
            </a:r>
            <a:endParaRPr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窥视：借助某个人的眼睛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5072743" y="1539950"/>
            <a:ext cx="5181600" cy="2156805"/>
          </a:xfrm>
          <a:prstGeom prst="roundRect">
            <a:avLst>
              <a:gd name="adj" fmla="val 8500"/>
            </a:avLst>
          </a:prstGeom>
          <a:solidFill>
            <a:schemeClr val="tx1">
              <a:alpha val="5000"/>
            </a:schemeClr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1200" b="1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58685" y="1591159"/>
            <a:ext cx="2253343" cy="199978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52462" y="1924001"/>
            <a:ext cx="21595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人物日记、自传、</a:t>
            </a:r>
            <a:endParaRPr lang="en-US" altLang="zh-CN" sz="2800" dirty="0"/>
          </a:p>
          <a:p>
            <a:r>
              <a:rPr lang="zh-CN" altLang="en-US" sz="2800" dirty="0"/>
              <a:t>回忆录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43495" y="1806120"/>
            <a:ext cx="4840095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读这类书：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不看此人怎样讲述自己，只看他作为一个感受搜集器，怎样记录、沉淀、筛选和输出他经历的那些有趣的场景和细节。</a:t>
            </a:r>
          </a:p>
        </p:txBody>
      </p:sp>
      <p:sp>
        <p:nvSpPr>
          <p:cNvPr id="31" name="矩形: 圆角 30"/>
          <p:cNvSpPr/>
          <p:nvPr/>
        </p:nvSpPr>
        <p:spPr>
          <a:xfrm>
            <a:off x="1393371" y="4453708"/>
            <a:ext cx="5181600" cy="1849783"/>
          </a:xfrm>
          <a:prstGeom prst="roundRect">
            <a:avLst>
              <a:gd name="adj" fmla="val 8500"/>
            </a:avLst>
          </a:prstGeom>
          <a:solidFill>
            <a:schemeClr val="tx1">
              <a:alpha val="5000"/>
            </a:schemeClr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1200" b="1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1543" y="4916934"/>
            <a:ext cx="4485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通过阅读：</a:t>
            </a:r>
            <a:endParaRPr lang="en-US" altLang="zh-CN" dirty="0"/>
          </a:p>
          <a:p>
            <a:r>
              <a:rPr lang="zh-CN" altLang="en-US" dirty="0"/>
              <a:t>从这些不同的视角从中窥视，能帮助我们对抗知识标签化的宿命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7070590" y="4155899"/>
            <a:ext cx="2335925" cy="470694"/>
            <a:chOff x="2014656" y="1786588"/>
            <a:chExt cx="1103437" cy="470694"/>
          </a:xfrm>
        </p:grpSpPr>
        <p:sp>
          <p:nvSpPr>
            <p:cNvPr id="36" name="矩形: 圆角 14"/>
            <p:cNvSpPr/>
            <p:nvPr/>
          </p:nvSpPr>
          <p:spPr>
            <a:xfrm>
              <a:off x="2014656" y="1786588"/>
              <a:ext cx="1103437" cy="47069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080039" y="1791101"/>
              <a:ext cx="972669" cy="461665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>
                  <a:solidFill>
                    <a:schemeClr val="accent1"/>
                  </a:solidFill>
                </a:rPr>
                <a:t>历史视角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070590" y="5007071"/>
            <a:ext cx="2335925" cy="470694"/>
            <a:chOff x="2014656" y="1786588"/>
            <a:chExt cx="1103437" cy="470694"/>
          </a:xfrm>
        </p:grpSpPr>
        <p:sp>
          <p:nvSpPr>
            <p:cNvPr id="39" name="矩形: 圆角 14"/>
            <p:cNvSpPr/>
            <p:nvPr/>
          </p:nvSpPr>
          <p:spPr>
            <a:xfrm>
              <a:off x="2014656" y="1786588"/>
              <a:ext cx="1103437" cy="47069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080039" y="1791101"/>
              <a:ext cx="972669" cy="461665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>
                  <a:solidFill>
                    <a:schemeClr val="accent5">
                      <a:lumMod val="75000"/>
                    </a:schemeClr>
                  </a:solidFill>
                </a:rPr>
                <a:t>外部视角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070590" y="5788754"/>
            <a:ext cx="2335925" cy="470694"/>
            <a:chOff x="2014656" y="1786588"/>
            <a:chExt cx="1103437" cy="470694"/>
          </a:xfrm>
        </p:grpSpPr>
        <p:sp>
          <p:nvSpPr>
            <p:cNvPr id="42" name="矩形: 圆角 14"/>
            <p:cNvSpPr/>
            <p:nvPr/>
          </p:nvSpPr>
          <p:spPr>
            <a:xfrm>
              <a:off x="2014656" y="1786588"/>
              <a:ext cx="1103437" cy="47069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080039" y="1791101"/>
              <a:ext cx="972669" cy="461665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>
                  <a:solidFill>
                    <a:srgbClr val="FFC000"/>
                  </a:solidFill>
                </a:rPr>
                <a:t>宏观视角</a:t>
              </a: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8739537" y="5793267"/>
            <a:ext cx="2059095" cy="461665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>
            <a:defPPr>
              <a:defRPr lang="zh-CN"/>
            </a:defPPr>
            <a:lvl1pPr algn="ctr" defTabSz="914400">
              <a:defRPr sz="14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>
                <a:solidFill>
                  <a:srgbClr val="FFC000"/>
                </a:solidFill>
              </a:rPr>
              <a:t>微观视角</a:t>
            </a:r>
          </a:p>
        </p:txBody>
      </p:sp>
      <p:sp>
        <p:nvSpPr>
          <p:cNvPr id="45" name="矩形 44"/>
          <p:cNvSpPr/>
          <p:nvPr/>
        </p:nvSpPr>
        <p:spPr>
          <a:xfrm>
            <a:off x="7368700" y="3825227"/>
            <a:ext cx="3429929" cy="2697856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739534" y="4144300"/>
            <a:ext cx="2059095" cy="461665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>
            <a:defPPr>
              <a:defRPr lang="zh-CN"/>
            </a:defPPr>
            <a:lvl1pPr algn="ctr" defTabSz="914400">
              <a:defRPr sz="14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>
                <a:solidFill>
                  <a:schemeClr val="accent1"/>
                </a:solidFill>
              </a:rPr>
              <a:t>个人视角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9105294" y="5028517"/>
            <a:ext cx="1407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内部视角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他顾：偶尔看看别处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589937" y="2035629"/>
            <a:ext cx="10930550" cy="1524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9937" y="1317171"/>
            <a:ext cx="10850563" cy="212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自古以来，人类就能熟练使用一种知识工具，叫“</a:t>
            </a:r>
            <a:r>
              <a:rPr lang="zh-CN" altLang="en-US" b="1" dirty="0"/>
              <a:t>精选</a:t>
            </a:r>
            <a:r>
              <a:rPr lang="zh-CN" altLang="en-US" dirty="0"/>
              <a:t>”：</a:t>
            </a:r>
            <a:r>
              <a:rPr lang="en-US" altLang="zh-CN" dirty="0"/>
              <a:t>《</a:t>
            </a:r>
            <a:r>
              <a:rPr lang="zh-CN" altLang="en-US" dirty="0"/>
              <a:t>文选</a:t>
            </a:r>
            <a:r>
              <a:rPr lang="en-US" altLang="zh-CN" dirty="0"/>
              <a:t>》《</a:t>
            </a:r>
            <a:r>
              <a:rPr lang="zh-CN" altLang="en-US" dirty="0"/>
              <a:t>唐诗三百首</a:t>
            </a:r>
            <a:r>
              <a:rPr lang="en-US" altLang="zh-CN" dirty="0"/>
              <a:t>》《</a:t>
            </a:r>
            <a:r>
              <a:rPr lang="zh-CN" altLang="en-US" dirty="0"/>
              <a:t>古文观止</a:t>
            </a:r>
            <a:r>
              <a:rPr lang="en-US" altLang="zh-CN" dirty="0"/>
              <a:t>》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没有这些选集，知识的原始体量太大，文化根本没办法传播。但问题是，虽然所有筛选者都拍着胸脯说，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我在去芜存菁，但实际上，每个人都是带着自己特定的价值观偏见和视野局限性。筛选过程中，很多东西被剪掉了。经过流传之后，选集留下来了，被剪掉的东西就再也看不见了。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589937" y="3718678"/>
            <a:ext cx="1023870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对抗筛选的方法：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1</a:t>
            </a:r>
            <a:r>
              <a:rPr lang="zh-CN" altLang="en-US" b="1" dirty="0"/>
              <a:t>、用选集对抗选集</a:t>
            </a:r>
            <a:endParaRPr lang="en-US" altLang="zh-CN" b="1" dirty="0"/>
          </a:p>
          <a:p>
            <a:r>
              <a:rPr lang="en-US" altLang="zh-CN" dirty="0"/>
              <a:t>      《</a:t>
            </a:r>
            <a:r>
              <a:rPr lang="zh-CN" altLang="en-US" dirty="0"/>
              <a:t>唐诗三百首</a:t>
            </a:r>
            <a:r>
              <a:rPr lang="en-US" altLang="zh-CN" dirty="0"/>
              <a:t>》---------《</a:t>
            </a:r>
            <a:r>
              <a:rPr lang="zh-CN" altLang="en-US" dirty="0"/>
              <a:t>唐诗别裁集</a:t>
            </a:r>
            <a:r>
              <a:rPr lang="en-US" altLang="zh-CN" dirty="0"/>
              <a:t>》《</a:t>
            </a:r>
            <a:r>
              <a:rPr lang="zh-CN" altLang="en-US" dirty="0"/>
              <a:t>古诗今选</a:t>
            </a:r>
            <a:r>
              <a:rPr lang="en-US" altLang="zh-CN" dirty="0"/>
              <a:t>》</a:t>
            </a:r>
          </a:p>
          <a:p>
            <a:endParaRPr lang="en-US" altLang="zh-CN" dirty="0"/>
          </a:p>
          <a:p>
            <a:r>
              <a:rPr lang="en-US" altLang="zh-CN" b="1" dirty="0"/>
              <a:t>2</a:t>
            </a:r>
            <a:r>
              <a:rPr lang="zh-CN" altLang="en-US" b="1" dirty="0"/>
              <a:t>、跳出选集，到更大的池子里去：</a:t>
            </a:r>
            <a:endParaRPr lang="en-US" altLang="zh-CN" b="1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）不要只读一个人所谓的“代表作”，会错过许多。随机漫步似的闲逛能发现更有意思的风景。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）真正厉害的人，会通过穷尽一个领域来重塑自我。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3</a:t>
            </a:r>
            <a:r>
              <a:rPr lang="zh-CN" altLang="en-US" b="1" dirty="0"/>
              <a:t>、去翻垃圾箱</a:t>
            </a:r>
            <a:endParaRPr lang="en-US" altLang="zh-CN" b="1" dirty="0"/>
          </a:p>
          <a:p>
            <a:r>
              <a:rPr lang="en-US" altLang="zh-CN" dirty="0"/>
              <a:t>  </a:t>
            </a:r>
            <a:r>
              <a:rPr lang="zh-CN" altLang="en-US" dirty="0"/>
              <a:t>去找那些制作选集过程中，刻意删除的东西。</a:t>
            </a:r>
            <a:endParaRPr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意义：聪明人把自己生活变得单调，以便最小的事都富有伟大意义</a:t>
            </a:r>
          </a:p>
        </p:txBody>
      </p:sp>
      <p:sp>
        <p:nvSpPr>
          <p:cNvPr id="7" name="矩形: 圆角 1"/>
          <p:cNvSpPr/>
          <p:nvPr/>
        </p:nvSpPr>
        <p:spPr>
          <a:xfrm>
            <a:off x="6091743" y="2513810"/>
            <a:ext cx="4402090" cy="1991403"/>
          </a:xfrm>
          <a:prstGeom prst="roundRect">
            <a:avLst>
              <a:gd name="adj" fmla="val 8500"/>
            </a:avLst>
          </a:prstGeom>
          <a:solidFill>
            <a:schemeClr val="tx1">
              <a:alpha val="5000"/>
            </a:schemeClr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1200" b="1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913783" y="2513810"/>
            <a:ext cx="4244521" cy="1991403"/>
          </a:xfrm>
          <a:prstGeom prst="roundRect">
            <a:avLst>
              <a:gd name="adj" fmla="val 8500"/>
            </a:avLst>
          </a:prstGeom>
          <a:solidFill>
            <a:schemeClr val="tx1">
              <a:alpha val="5000"/>
            </a:schemeClr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1200" b="1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92142" y="3218015"/>
            <a:ext cx="3771132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/>
            <a:r>
              <a:rPr lang="zh-CN" altLang="en-US" sz="1800" dirty="0">
                <a:solidFill>
                  <a:schemeClr val="tx1"/>
                </a:solidFill>
              </a:rPr>
              <a:t>历史先例写进书里，就可以被后人看到，像种子一样埋在地下，一旦时机合适就破土而出。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11" name="TextBox 48_1"/>
          <p:cNvSpPr txBox="1"/>
          <p:nvPr/>
        </p:nvSpPr>
        <p:spPr>
          <a:xfrm>
            <a:off x="6709234" y="3436162"/>
            <a:ext cx="2936587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/>
            <a:r>
              <a:rPr lang="zh-CN" altLang="en-US" sz="1800" dirty="0">
                <a:solidFill>
                  <a:schemeClr val="tx1"/>
                </a:solidFill>
              </a:rPr>
              <a:t>只要肯阅读，谁都不缺“够得着”的人格模板，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719890" y="2654553"/>
            <a:ext cx="2335925" cy="470694"/>
            <a:chOff x="2014656" y="1786588"/>
            <a:chExt cx="1103437" cy="470694"/>
          </a:xfrm>
        </p:grpSpPr>
        <p:sp>
          <p:nvSpPr>
            <p:cNvPr id="13" name="矩形: 圆角 14"/>
            <p:cNvSpPr/>
            <p:nvPr/>
          </p:nvSpPr>
          <p:spPr>
            <a:xfrm>
              <a:off x="2014656" y="1786588"/>
              <a:ext cx="1103437" cy="47069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080039" y="1791101"/>
              <a:ext cx="972669" cy="461665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>
                  <a:solidFill>
                    <a:schemeClr val="accent1"/>
                  </a:solidFill>
                </a:rPr>
                <a:t>历史先例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072601" y="2650037"/>
            <a:ext cx="2209851" cy="470694"/>
            <a:chOff x="2014656" y="1786588"/>
            <a:chExt cx="1103437" cy="470694"/>
          </a:xfrm>
        </p:grpSpPr>
        <p:sp>
          <p:nvSpPr>
            <p:cNvPr id="16" name="矩形: 圆角 17"/>
            <p:cNvSpPr/>
            <p:nvPr/>
          </p:nvSpPr>
          <p:spPr>
            <a:xfrm>
              <a:off x="2014656" y="1786588"/>
              <a:ext cx="1103437" cy="47069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080039" y="1791101"/>
              <a:ext cx="972669" cy="461665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>
                  <a:solidFill>
                    <a:schemeClr val="accent2"/>
                  </a:solidFill>
                </a:rPr>
                <a:t>人格模板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96753" y="1251715"/>
            <a:ext cx="11251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意义没有那么玄虚，不过是找到一个比自己更大的东西“</a:t>
            </a:r>
            <a:r>
              <a:rPr lang="en-US" altLang="zh-CN" dirty="0"/>
              <a:t>something bigger than yourself</a:t>
            </a:r>
            <a:r>
              <a:rPr lang="zh-CN" altLang="en-US" dirty="0"/>
              <a:t>”</a:t>
            </a:r>
            <a:r>
              <a:rPr lang="en-US" altLang="zh-CN" dirty="0"/>
              <a:t>,</a:t>
            </a:r>
            <a:r>
              <a:rPr lang="zh-CN" altLang="en-US" dirty="0"/>
              <a:t>然后把自己放进去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最为丰沛的意义之源，当然就是阅读。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9924" y="5029200"/>
            <a:ext cx="10572125" cy="1289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一个爱阅读的人，有两种方式从书籍中获益：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一种是学习书中的知识，再把知识转化为现实世界的竞争力；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一种是通过感知历史先例和人格模板，获取意义资源，把自己融入到更大的共同体中，从而获得力量。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行动：行动本身就是力量</a:t>
            </a:r>
          </a:p>
        </p:txBody>
      </p:sp>
      <p:sp>
        <p:nvSpPr>
          <p:cNvPr id="8" name="矩形: 圆角 7"/>
          <p:cNvSpPr/>
          <p:nvPr/>
        </p:nvSpPr>
        <p:spPr>
          <a:xfrm>
            <a:off x="1240354" y="2513810"/>
            <a:ext cx="9384103" cy="1481247"/>
          </a:xfrm>
          <a:prstGeom prst="roundRect">
            <a:avLst>
              <a:gd name="adj" fmla="val 8500"/>
            </a:avLst>
          </a:prstGeom>
          <a:solidFill>
            <a:schemeClr val="tx1">
              <a:alpha val="5000"/>
            </a:schemeClr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1200" b="1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31932" y="2772209"/>
            <a:ext cx="8800945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/>
            <a:r>
              <a:rPr lang="zh-CN" altLang="en-US" sz="1800" b="1" dirty="0">
                <a:solidFill>
                  <a:srgbClr val="0070C0"/>
                </a:solidFill>
              </a:rPr>
              <a:t>要驱动他人做一件事，说服和恳求都没什么力量。更有效的方法是，在对方的情景里植入一个因素，让对方看一眼，就能知道自己接下来该怎么做。</a:t>
            </a:r>
            <a:endParaRPr lang="en-US" altLang="zh-CN" sz="1800" b="1" dirty="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6753" y="1251715"/>
            <a:ext cx="11033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普通人意志有限，资源有限，行动能力也有限，通过阅读，我们能够看到那些超凡的人是怎样度过此生的。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强调：</a:t>
            </a:r>
            <a:r>
              <a:rPr lang="zh-CN" altLang="en-US" b="1" dirty="0"/>
              <a:t>看到他人的行动方案，并不意味着一定要照着做。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5753" y="4333822"/>
            <a:ext cx="11495455" cy="2120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一本书，光有行动方案不够，最好是作者自己这么做过。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有用的不是抽象的道理，而是具体的</a:t>
            </a:r>
            <a:r>
              <a:rPr lang="zh-CN" altLang="en-US" b="1" dirty="0"/>
              <a:t>行动指令。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dirty="0"/>
              <a:t>行动建议不重要，重要的是它要嵌入听建议的人的真实场景中。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阅读的价值也是如此，对个人的具体困境，一本书能给到的方法其实很少，但是在书中，我们总能看到在类似的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情境下，别人是怎么重燃信心的。一本好书，一边给我们信心，一边陪我们走完。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奇妙的创新：六种创新方式</a:t>
            </a:r>
          </a:p>
        </p:txBody>
      </p:sp>
      <p:sp>
        <p:nvSpPr>
          <p:cNvPr id="8" name="椭圆 7"/>
          <p:cNvSpPr/>
          <p:nvPr/>
        </p:nvSpPr>
        <p:spPr>
          <a:xfrm>
            <a:off x="3547872" y="1643308"/>
            <a:ext cx="4654432" cy="4526996"/>
          </a:xfrm>
          <a:prstGeom prst="ellipse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" name="直接连接符 30"/>
          <p:cNvCxnSpPr>
            <a:endCxn id="8" idx="1"/>
          </p:cNvCxnSpPr>
          <p:nvPr/>
        </p:nvCxnSpPr>
        <p:spPr>
          <a:xfrm flipH="1" flipV="1">
            <a:off x="4229498" y="2306271"/>
            <a:ext cx="1660783" cy="158359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5890282" y="3278497"/>
            <a:ext cx="2215613" cy="61136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5333466" y="3888196"/>
            <a:ext cx="573534" cy="221366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rot="3600000" flipH="1" flipV="1">
            <a:off x="5365601" y="2025692"/>
            <a:ext cx="1619243" cy="157328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890281" y="3888196"/>
            <a:ext cx="1625361" cy="160156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3647599" y="3889861"/>
            <a:ext cx="2242682" cy="64269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5004189" y="22365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结网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6460506" y="273570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建构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6742554" y="39117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怪谈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5788091" y="49830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设定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317534" y="468897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迁移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3895399" y="333027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追光</a:t>
            </a:r>
          </a:p>
        </p:txBody>
      </p:sp>
      <p:sp>
        <p:nvSpPr>
          <p:cNvPr id="56" name="矩形 55"/>
          <p:cNvSpPr/>
          <p:nvPr/>
        </p:nvSpPr>
        <p:spPr>
          <a:xfrm>
            <a:off x="2612571" y="1395342"/>
            <a:ext cx="1535570" cy="4180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网状的思考</a:t>
            </a:r>
          </a:p>
        </p:txBody>
      </p:sp>
      <p:sp>
        <p:nvSpPr>
          <p:cNvPr id="57" name="矩形 56"/>
          <p:cNvSpPr/>
          <p:nvPr/>
        </p:nvSpPr>
        <p:spPr>
          <a:xfrm>
            <a:off x="8153114" y="1508853"/>
            <a:ext cx="1578715" cy="4180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结构创新</a:t>
            </a:r>
          </a:p>
        </p:txBody>
      </p:sp>
      <p:sp>
        <p:nvSpPr>
          <p:cNvPr id="58" name="矩形 57"/>
          <p:cNvSpPr/>
          <p:nvPr/>
        </p:nvSpPr>
        <p:spPr>
          <a:xfrm>
            <a:off x="8883930" y="3630572"/>
            <a:ext cx="3061842" cy="4180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世界将会怎样变化</a:t>
            </a:r>
          </a:p>
        </p:txBody>
      </p:sp>
      <p:sp>
        <p:nvSpPr>
          <p:cNvPr id="59" name="矩形 58"/>
          <p:cNvSpPr/>
          <p:nvPr/>
        </p:nvSpPr>
        <p:spPr>
          <a:xfrm>
            <a:off x="8202304" y="5334279"/>
            <a:ext cx="3630347" cy="4180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世界变化成那样，人会怎样？</a:t>
            </a:r>
          </a:p>
        </p:txBody>
      </p:sp>
      <p:sp>
        <p:nvSpPr>
          <p:cNvPr id="60" name="矩形 59"/>
          <p:cNvSpPr/>
          <p:nvPr/>
        </p:nvSpPr>
        <p:spPr>
          <a:xfrm>
            <a:off x="486030" y="5642367"/>
            <a:ext cx="3061842" cy="4180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打通知识壁垒</a:t>
            </a:r>
          </a:p>
        </p:txBody>
      </p:sp>
      <p:sp>
        <p:nvSpPr>
          <p:cNvPr id="61" name="矩形 60"/>
          <p:cNvSpPr/>
          <p:nvPr/>
        </p:nvSpPr>
        <p:spPr>
          <a:xfrm>
            <a:off x="112777" y="3258929"/>
            <a:ext cx="3061842" cy="4180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极小的瞬间</a:t>
            </a:r>
          </a:p>
        </p:txBody>
      </p:sp>
      <p:sp>
        <p:nvSpPr>
          <p:cNvPr id="79" name="箭头: 右 78"/>
          <p:cNvSpPr/>
          <p:nvPr/>
        </p:nvSpPr>
        <p:spPr>
          <a:xfrm flipV="1">
            <a:off x="8072457" y="3684304"/>
            <a:ext cx="865129" cy="338374"/>
          </a:xfrm>
          <a:prstGeom prst="rightArrow">
            <a:avLst/>
          </a:prstGeom>
          <a:solidFill>
            <a:srgbClr val="9EC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直角上 81"/>
          <p:cNvSpPr/>
          <p:nvPr/>
        </p:nvSpPr>
        <p:spPr>
          <a:xfrm>
            <a:off x="7515643" y="1946433"/>
            <a:ext cx="1187204" cy="595040"/>
          </a:xfrm>
          <a:prstGeom prst="bentUpArrow">
            <a:avLst>
              <a:gd name="adj1" fmla="val 21575"/>
              <a:gd name="adj2" fmla="val 25000"/>
              <a:gd name="adj3" fmla="val 25000"/>
            </a:avLst>
          </a:prstGeom>
          <a:solidFill>
            <a:srgbClr val="9EC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箭头: 直角上 82"/>
          <p:cNvSpPr/>
          <p:nvPr/>
        </p:nvSpPr>
        <p:spPr>
          <a:xfrm>
            <a:off x="6509669" y="5729143"/>
            <a:ext cx="2065887" cy="338375"/>
          </a:xfrm>
          <a:prstGeom prst="bentUpArrow">
            <a:avLst>
              <a:gd name="adj1" fmla="val 21575"/>
              <a:gd name="adj2" fmla="val 25000"/>
              <a:gd name="adj3" fmla="val 25000"/>
            </a:avLst>
          </a:prstGeom>
          <a:solidFill>
            <a:srgbClr val="9EC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箭头: 直角上 83"/>
          <p:cNvSpPr/>
          <p:nvPr/>
        </p:nvSpPr>
        <p:spPr>
          <a:xfrm rot="16200000">
            <a:off x="3859584" y="1750149"/>
            <a:ext cx="1187204" cy="595040"/>
          </a:xfrm>
          <a:prstGeom prst="bentUpArrow">
            <a:avLst>
              <a:gd name="adj1" fmla="val 21575"/>
              <a:gd name="adj2" fmla="val 25000"/>
              <a:gd name="adj3" fmla="val 25000"/>
            </a:avLst>
          </a:prstGeom>
          <a:solidFill>
            <a:srgbClr val="9EC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箭头: 直角上 84"/>
          <p:cNvSpPr/>
          <p:nvPr/>
        </p:nvSpPr>
        <p:spPr>
          <a:xfrm rot="10800000">
            <a:off x="3053997" y="5053909"/>
            <a:ext cx="1187204" cy="595040"/>
          </a:xfrm>
          <a:prstGeom prst="bentUpArrow">
            <a:avLst>
              <a:gd name="adj1" fmla="val 21575"/>
              <a:gd name="adj2" fmla="val 25000"/>
              <a:gd name="adj3" fmla="val 25000"/>
            </a:avLst>
          </a:prstGeom>
          <a:solidFill>
            <a:srgbClr val="9EC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箭头: 左 86"/>
          <p:cNvSpPr/>
          <p:nvPr/>
        </p:nvSpPr>
        <p:spPr>
          <a:xfrm>
            <a:off x="3162469" y="3433536"/>
            <a:ext cx="586935" cy="150643"/>
          </a:xfrm>
          <a:prstGeom prst="leftArrow">
            <a:avLst/>
          </a:prstGeom>
          <a:solidFill>
            <a:srgbClr val="9EC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结网：一座山还是一张网？</a:t>
            </a:r>
          </a:p>
        </p:txBody>
      </p:sp>
      <p:sp>
        <p:nvSpPr>
          <p:cNvPr id="13" name="矩形: 圆角 12"/>
          <p:cNvSpPr/>
          <p:nvPr/>
        </p:nvSpPr>
        <p:spPr>
          <a:xfrm>
            <a:off x="669924" y="1558509"/>
            <a:ext cx="7239001" cy="253182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/>
          <p:cNvSpPr/>
          <p:nvPr/>
        </p:nvSpPr>
        <p:spPr>
          <a:xfrm>
            <a:off x="4637313" y="4355006"/>
            <a:ext cx="7239001" cy="232735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29" y="1682256"/>
            <a:ext cx="2590800" cy="24057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629" y="4187608"/>
            <a:ext cx="2775857" cy="267039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62000" y="11891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两种读书顺序：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770629" y="16273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一座山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3984940" y="1823179"/>
            <a:ext cx="3300473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必须从低处爬到高处，从入门到精通，一步步攀登，一步步进阶。这样的阅读，除了“勤”和“苦”就什么也剩不下了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457156" y="39833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一张网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5115235" y="4491371"/>
            <a:ext cx="3778394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做书籍的“闯入者”，没有特定方向的时候，抓到什么读什么，有兴趣了就读下去。每一本书总是通向很多别的书，它们既是目的，也是道路</a:t>
            </a:r>
            <a:br>
              <a:rPr lang="en-US" altLang="zh-CN" b="1" dirty="0"/>
            </a:b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序言 让你愿意拿起书来，开始读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78248" y="1691048"/>
            <a:ext cx="7286171" cy="149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/>
                </a:solidFill>
              </a:rPr>
              <a:t>对书负责：高效率的把一本书吃干榨透 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zh-CN" sz="2000" dirty="0">
                <a:solidFill>
                  <a:schemeClr val="accent1"/>
                </a:solidFill>
              </a:rPr>
              <a:t>     </a:t>
            </a:r>
            <a:r>
              <a:rPr lang="zh-CN" altLang="en-US" sz="2000" dirty="0">
                <a:solidFill>
                  <a:schemeClr val="accent1"/>
                </a:solidFill>
              </a:rPr>
              <a:t>升学、学习专业知识、需要极强的目标感和极大的心力支撑</a:t>
            </a:r>
            <a:endParaRPr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6776" y="1294161"/>
            <a:ext cx="347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阅读的方法，本来有两条路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478248" y="3250904"/>
            <a:ext cx="8649726" cy="1499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2"/>
                </a:solidFill>
              </a:rPr>
              <a:t>对自己负责：爱上阅读</a:t>
            </a:r>
            <a:endParaRPr lang="en-US" altLang="zh-CN" sz="2000" dirty="0">
              <a:solidFill>
                <a:schemeClr val="accent2"/>
              </a:solidFill>
            </a:endParaRPr>
          </a:p>
          <a:p>
            <a:pPr>
              <a:lnSpc>
                <a:spcPct val="250000"/>
              </a:lnSpc>
            </a:pPr>
            <a:r>
              <a:rPr lang="zh-CN" altLang="en-US" sz="2000" dirty="0">
                <a:solidFill>
                  <a:schemeClr val="accent2"/>
                </a:solidFill>
              </a:rPr>
              <a:t>     一个段落不喜欢，就跳过；一本书不喜欢，就换一本。</a:t>
            </a:r>
            <a:endParaRPr lang="en-US" altLang="zh-CN" sz="2000" dirty="0">
              <a:solidFill>
                <a:schemeClr val="accent2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0472" y="5073759"/>
            <a:ext cx="11522076" cy="128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5"/>
                </a:solidFill>
              </a:rPr>
              <a:t>书籍的世界，其实并不是一座山，而是一张网。山需要费力的攀爬，而网，允许我们愉快地从一个节点跳到另一个节点；山，有从低到高的次序，而网，处处相通，没有前后高低之分，只要你愿意，仍和一条路都可抵达终点；山，只有一个顶点，而网，每一个节点都有变成枢纽的可能。</a:t>
            </a:r>
            <a:endParaRPr lang="zh-CN" altLang="en-US" sz="18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建构：文本内部所做的结构创新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62000" y="1189177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写作之难，在于把网状的思考，用树状结构，体现在线性展开的语句里。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62000" y="171898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常见的线性过程：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62000" y="2088318"/>
            <a:ext cx="11157857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1</a:t>
            </a:r>
            <a:r>
              <a:rPr lang="zh-CN" altLang="en-US" b="1" dirty="0"/>
              <a:t>、“策展”：用少数个体，在有限时空呈现意义。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</a:t>
            </a:r>
            <a:r>
              <a:rPr lang="zh-CN" altLang="en-US" dirty="0"/>
              <a:t>司马迁</a:t>
            </a:r>
            <a:r>
              <a:rPr lang="en-US" altLang="zh-CN" dirty="0"/>
              <a:t>《</a:t>
            </a:r>
            <a:r>
              <a:rPr lang="zh-CN" altLang="en-US" dirty="0"/>
              <a:t>史记</a:t>
            </a:r>
            <a:r>
              <a:rPr lang="en-US" altLang="zh-CN" dirty="0"/>
              <a:t>》</a:t>
            </a:r>
            <a:r>
              <a:rPr lang="zh-CN" altLang="en-US" dirty="0"/>
              <a:t>，“本纪”负责记录文明秩序的溯源和变迁。“世家”记录的是地域的开拓和家国的绵延。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</a:t>
            </a:r>
            <a:r>
              <a:rPr lang="zh-CN" altLang="en-US" dirty="0"/>
              <a:t>“列传”记录的是个体的觉醒和人性的光辉。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</a:t>
            </a:r>
            <a:r>
              <a:rPr lang="zh-CN" altLang="en-US" dirty="0"/>
              <a:t>三种篇目合起来，就是中华文明主干、枝条和果实的一张全景图。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、以“人”为线索：锚定一个历史名人，然后把这个人曾经走过的路再走一遍。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</a:t>
            </a:r>
            <a:r>
              <a:rPr lang="zh-CN" altLang="en-US" dirty="0"/>
              <a:t>既有书本知识和实地见闻之间的张力，也有不同时代之间物是人非的张力，还有两个不同观念、背景的人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</a:t>
            </a:r>
            <a:r>
              <a:rPr lang="zh-CN" altLang="en-US" dirty="0"/>
              <a:t>之间的张力。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</a:t>
            </a:r>
            <a:r>
              <a:rPr lang="zh-CN" altLang="en-US" dirty="0"/>
              <a:t>李海鹏</a:t>
            </a:r>
            <a:r>
              <a:rPr lang="en-US" altLang="zh-CN" dirty="0"/>
              <a:t>《</a:t>
            </a:r>
            <a:r>
              <a:rPr lang="zh-CN" altLang="en-US" dirty="0"/>
              <a:t>重走</a:t>
            </a:r>
            <a:r>
              <a:rPr lang="en-US" altLang="zh-CN" dirty="0"/>
              <a:t>》</a:t>
            </a:r>
            <a:r>
              <a:rPr lang="zh-CN" altLang="en-US" dirty="0"/>
              <a:t>、马伯庸</a:t>
            </a:r>
            <a:r>
              <a:rPr lang="en-US" altLang="zh-CN" dirty="0"/>
              <a:t>《</a:t>
            </a:r>
            <a:r>
              <a:rPr lang="zh-CN" altLang="en-US" dirty="0"/>
              <a:t>文化不苦旅</a:t>
            </a:r>
            <a:r>
              <a:rPr lang="en-US" altLang="zh-CN" dirty="0"/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3</a:t>
            </a:r>
            <a:r>
              <a:rPr lang="zh-CN" altLang="en-US" b="1" dirty="0"/>
              <a:t>、以“特定时空”为线索：把笔约束在一个特定的时间和空间。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</a:t>
            </a:r>
            <a:r>
              <a:rPr lang="zh-CN" altLang="en-US" dirty="0"/>
              <a:t>黄仁宇</a:t>
            </a:r>
            <a:r>
              <a:rPr lang="en-US" altLang="zh-CN" dirty="0"/>
              <a:t>《</a:t>
            </a:r>
            <a:r>
              <a:rPr lang="zh-CN" altLang="en-US" dirty="0"/>
              <a:t>万历十五年</a:t>
            </a:r>
            <a:r>
              <a:rPr lang="en-US" altLang="zh-CN" dirty="0"/>
              <a:t>》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怪谈：人性的镜子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57682" y="106599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网络小说制作爽感的公式：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39327" y="3309257"/>
            <a:ext cx="6571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爽感</a:t>
            </a:r>
            <a:r>
              <a:rPr lang="en-US" altLang="zh-CN" sz="2400" b="1" dirty="0"/>
              <a:t>=</a:t>
            </a:r>
            <a:r>
              <a:rPr lang="zh-CN" altLang="en-US" sz="2400" b="1" dirty="0">
                <a:solidFill>
                  <a:srgbClr val="FF0000"/>
                </a:solidFill>
              </a:rPr>
              <a:t>明确的目标</a:t>
            </a:r>
            <a:r>
              <a:rPr lang="en-US" altLang="zh-CN" sz="2400" b="1" dirty="0"/>
              <a:t>+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</a:rPr>
              <a:t>清晰地成长路径</a:t>
            </a:r>
            <a:r>
              <a:rPr lang="en-US" altLang="zh-CN" sz="2400" b="1" dirty="0"/>
              <a:t>+</a:t>
            </a:r>
            <a:r>
              <a:rPr lang="zh-CN" altLang="en-US" sz="2400" b="1" dirty="0">
                <a:solidFill>
                  <a:srgbClr val="00B050"/>
                </a:solidFill>
              </a:rPr>
              <a:t>金手指作弊</a:t>
            </a:r>
          </a:p>
        </p:txBody>
      </p:sp>
      <p:sp>
        <p:nvSpPr>
          <p:cNvPr id="5" name="对话气泡: 椭圆形 4"/>
          <p:cNvSpPr/>
          <p:nvPr/>
        </p:nvSpPr>
        <p:spPr>
          <a:xfrm rot="20275650">
            <a:off x="2543991" y="1451408"/>
            <a:ext cx="2246257" cy="1592527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91281" y="1529834"/>
            <a:ext cx="14507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一开始就要快速交代清楚小说主人公的终极目标</a:t>
            </a:r>
          </a:p>
        </p:txBody>
      </p:sp>
      <p:sp>
        <p:nvSpPr>
          <p:cNvPr id="9" name="对话气泡: 椭圆形 8"/>
          <p:cNvSpPr/>
          <p:nvPr/>
        </p:nvSpPr>
        <p:spPr>
          <a:xfrm rot="9337733">
            <a:off x="4842208" y="3968765"/>
            <a:ext cx="2048936" cy="1466306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88166" y="4101753"/>
            <a:ext cx="1450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这个玄幻世界要有一个能力进阶体系</a:t>
            </a:r>
          </a:p>
        </p:txBody>
      </p:sp>
      <p:sp>
        <p:nvSpPr>
          <p:cNvPr id="11" name="对话气泡: 椭圆形 10"/>
          <p:cNvSpPr/>
          <p:nvPr/>
        </p:nvSpPr>
        <p:spPr>
          <a:xfrm rot="20275650">
            <a:off x="6798996" y="1359810"/>
            <a:ext cx="2158927" cy="1627940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212521" y="1508001"/>
            <a:ext cx="1450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每当遇到困难时，金手指都可以帮他解决问题</a:t>
            </a:r>
          </a:p>
        </p:txBody>
      </p:sp>
      <p:sp>
        <p:nvSpPr>
          <p:cNvPr id="8" name="矩形: 圆角 7"/>
          <p:cNvSpPr/>
          <p:nvPr/>
        </p:nvSpPr>
        <p:spPr>
          <a:xfrm>
            <a:off x="195943" y="5486400"/>
            <a:ext cx="8763000" cy="127248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07156" y="5281554"/>
            <a:ext cx="8263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它像一面镜子，让我们窥见了人性的缺陷</a:t>
            </a:r>
            <a:endParaRPr lang="en-US" altLang="zh-CN" dirty="0"/>
          </a:p>
          <a:p>
            <a:r>
              <a:rPr lang="zh-CN" altLang="en-US" dirty="0"/>
              <a:t>第一，我隐隐然在贪图一个确切的目标，懒于自己去设定人生的议程。</a:t>
            </a:r>
            <a:endParaRPr lang="en-US" altLang="zh-CN" dirty="0"/>
          </a:p>
          <a:p>
            <a:r>
              <a:rPr lang="zh-CN" altLang="en-US" dirty="0"/>
              <a:t>第二，我隐隐然在希望按照公认的台阶向上判读，懒于自己去探索更好的方法。</a:t>
            </a:r>
            <a:endParaRPr lang="en-US" altLang="zh-CN" dirty="0"/>
          </a:p>
          <a:p>
            <a:r>
              <a:rPr lang="zh-CN" altLang="en-US" dirty="0"/>
              <a:t>第三，我隐隐然在期待捷径。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设定：科幻小说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69924" y="1233546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科幻小说让我们思考，“</a:t>
            </a:r>
            <a:r>
              <a:rPr lang="zh-CN" altLang="en-US" b="1" dirty="0"/>
              <a:t>假如世界变化成那样，人类会怎样变化？</a:t>
            </a:r>
            <a:r>
              <a:rPr lang="zh-CN" altLang="en-US" dirty="0"/>
              <a:t>”</a:t>
            </a:r>
          </a:p>
        </p:txBody>
      </p:sp>
      <p:sp>
        <p:nvSpPr>
          <p:cNvPr id="8" name="矩形: 圆角 7"/>
          <p:cNvSpPr/>
          <p:nvPr/>
        </p:nvSpPr>
        <p:spPr>
          <a:xfrm>
            <a:off x="512080" y="2084617"/>
            <a:ext cx="11386457" cy="418832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69924" y="2332118"/>
            <a:ext cx="110707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如果地球上所有大人都将在一年内死去，世界交给</a:t>
            </a:r>
            <a:r>
              <a:rPr lang="en-US" altLang="zh-CN" dirty="0"/>
              <a:t>13</a:t>
            </a:r>
            <a:r>
              <a:rPr lang="zh-CN" altLang="en-US" dirty="0"/>
              <a:t>岁以下的孩子，世界变成什么样？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                                                                                                                          刘慈欣</a:t>
            </a:r>
            <a:r>
              <a:rPr lang="en-US" altLang="zh-CN" dirty="0"/>
              <a:t>《</a:t>
            </a:r>
            <a:r>
              <a:rPr lang="zh-CN" altLang="en-US" dirty="0"/>
              <a:t>超新星纪元</a:t>
            </a:r>
            <a:r>
              <a:rPr lang="en-US" altLang="zh-CN" dirty="0"/>
              <a:t>》</a:t>
            </a:r>
          </a:p>
          <a:p>
            <a:r>
              <a:rPr lang="zh-CN" altLang="en-US" dirty="0"/>
              <a:t>如果人类有一个超级计算机，他可以查出人类社会所有的真相，人类社会会变得更美好吗？</a:t>
            </a:r>
            <a:endParaRPr lang="en-US" altLang="zh-CN" dirty="0"/>
          </a:p>
          <a:p>
            <a:r>
              <a:rPr lang="zh-CN" altLang="en-US" dirty="0"/>
              <a:t>                                                                                                                                    刘慈欣</a:t>
            </a:r>
            <a:r>
              <a:rPr lang="en-US" altLang="zh-CN" dirty="0"/>
              <a:t>《</a:t>
            </a:r>
            <a:r>
              <a:rPr lang="zh-CN" altLang="en-US" dirty="0"/>
              <a:t>镜子</a:t>
            </a:r>
            <a:r>
              <a:rPr lang="en-US" altLang="zh-CN" dirty="0"/>
              <a:t>》</a:t>
            </a:r>
          </a:p>
          <a:p>
            <a:r>
              <a:rPr lang="zh-CN" altLang="en-US" dirty="0"/>
              <a:t>如果当年郑和没有停下，而是沿着非洲海岸向西航行，历史会怎样改写？ </a:t>
            </a:r>
            <a:endParaRPr lang="en-US" altLang="zh-CN" dirty="0"/>
          </a:p>
          <a:p>
            <a:r>
              <a:rPr lang="zh-CN" altLang="en-US" dirty="0"/>
              <a:t>                                                                                                        刘慈欣</a:t>
            </a:r>
            <a:r>
              <a:rPr lang="en-US" altLang="zh-CN" dirty="0"/>
              <a:t>《</a:t>
            </a:r>
            <a:r>
              <a:rPr lang="zh-CN" altLang="en-US" dirty="0"/>
              <a:t>西洋</a:t>
            </a:r>
            <a:r>
              <a:rPr lang="en-US" altLang="zh-CN" dirty="0"/>
              <a:t>》</a:t>
            </a:r>
          </a:p>
          <a:p>
            <a:r>
              <a:rPr lang="zh-CN" altLang="en-US" dirty="0"/>
              <a:t>如果你是一个科学家，有一个机会摆在你面前，你可以向更高的文明询问你最关心的宇宙真理，但代价是你的生命，你会问吗？</a:t>
            </a:r>
            <a:endParaRPr lang="en-US" altLang="zh-CN" dirty="0"/>
          </a:p>
          <a:p>
            <a:r>
              <a:rPr lang="zh-CN" altLang="en-US" dirty="0"/>
              <a:t>             刘慈欣</a:t>
            </a:r>
            <a:r>
              <a:rPr lang="en-US" altLang="zh-CN" dirty="0"/>
              <a:t>《</a:t>
            </a:r>
            <a:r>
              <a:rPr lang="zh-CN" altLang="en-US" dirty="0"/>
              <a:t>朝闻道</a:t>
            </a:r>
            <a:r>
              <a:rPr lang="en-US" altLang="zh-CN" dirty="0"/>
              <a:t>》</a:t>
            </a:r>
          </a:p>
          <a:p>
            <a:r>
              <a:rPr lang="zh-CN" altLang="en-US" dirty="0"/>
              <a:t>如果任由贫富分化发展到极端，全世界</a:t>
            </a:r>
            <a:r>
              <a:rPr lang="en-US" altLang="zh-CN" dirty="0"/>
              <a:t>99%</a:t>
            </a:r>
            <a:r>
              <a:rPr lang="zh-CN" altLang="en-US" dirty="0"/>
              <a:t>的财富都集中到一个人手里，世界会变成什么样？</a:t>
            </a:r>
            <a:endParaRPr lang="en-US" altLang="zh-CN" dirty="0"/>
          </a:p>
          <a:p>
            <a:r>
              <a:rPr lang="zh-CN" altLang="en-US" dirty="0"/>
              <a:t>                                                                                                                                        刘慈欣</a:t>
            </a:r>
            <a:r>
              <a:rPr lang="en-US" altLang="zh-CN" dirty="0"/>
              <a:t>《</a:t>
            </a:r>
            <a:r>
              <a:rPr lang="zh-CN" altLang="en-US" dirty="0"/>
              <a:t>赡养人类</a:t>
            </a:r>
            <a:r>
              <a:rPr lang="en-US" altLang="zh-CN" dirty="0"/>
              <a:t>》</a:t>
            </a:r>
          </a:p>
          <a:p>
            <a:r>
              <a:rPr lang="zh-CN" altLang="en-US" dirty="0"/>
              <a:t>如果一个人被困在地心，船舱生命系统可以维持几十年，他会怎样度过余生？</a:t>
            </a:r>
            <a:endParaRPr lang="en-US" altLang="zh-CN" dirty="0"/>
          </a:p>
          <a:p>
            <a:r>
              <a:rPr lang="zh-CN" altLang="en-US" dirty="0"/>
              <a:t>                                                                                                            刘慈欣</a:t>
            </a:r>
            <a:r>
              <a:rPr lang="en-US" altLang="zh-CN" dirty="0"/>
              <a:t>《</a:t>
            </a:r>
            <a:r>
              <a:rPr lang="zh-CN" altLang="en-US" dirty="0"/>
              <a:t>带上她的眼睛</a:t>
            </a:r>
            <a:r>
              <a:rPr lang="en-US" altLang="zh-CN" dirty="0"/>
              <a:t>》</a:t>
            </a: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迁移：打通知识壁垒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69924" y="1494804"/>
            <a:ext cx="10956019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知识为什么能够融通？一个行业对另一个行业的启发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、上帝创造世界，一定不会用复杂的规则。如果各个学科分头发现的规律不一样，说明我们还没有看到上帝兜里真正的底牌。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一个行业之所以区别于别的行业，不仅仅是因为他的工作对象不同，更是因为它经常会处理某一类极端情况，并积累起相关的经验和知识。这些极端情况，其他行业也会偶然遇到，所以这些经验和知识也能够迁移到别的行业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行业的顶尖高手对人的启发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dirty="0"/>
              <a:t>政治家教我们在复杂矛盾中凝聚共识；科学家教我们换个角度看同一个事实</a:t>
            </a:r>
            <a:r>
              <a:rPr lang="en-US" altLang="zh-CN" dirty="0"/>
              <a:t>….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一个爱阅读的人知道，各行各业的高手并非渐行渐远，它们不过是在为我们分头探路。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极致的体验：六种创新方式</a:t>
            </a:r>
          </a:p>
        </p:txBody>
      </p:sp>
      <p:sp>
        <p:nvSpPr>
          <p:cNvPr id="8" name="椭圆 7"/>
          <p:cNvSpPr/>
          <p:nvPr/>
        </p:nvSpPr>
        <p:spPr>
          <a:xfrm>
            <a:off x="3547872" y="1643308"/>
            <a:ext cx="4654432" cy="4526996"/>
          </a:xfrm>
          <a:prstGeom prst="ellipse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" name="直接连接符 30"/>
          <p:cNvCxnSpPr>
            <a:endCxn id="8" idx="1"/>
          </p:cNvCxnSpPr>
          <p:nvPr/>
        </p:nvCxnSpPr>
        <p:spPr>
          <a:xfrm flipH="1" flipV="1">
            <a:off x="4229498" y="2306271"/>
            <a:ext cx="1660783" cy="158359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5890282" y="3278497"/>
            <a:ext cx="2215613" cy="61136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5333466" y="3888196"/>
            <a:ext cx="573534" cy="221366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rot="3600000" flipH="1" flipV="1">
            <a:off x="5365601" y="2025692"/>
            <a:ext cx="1619243" cy="157328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890281" y="3888196"/>
            <a:ext cx="1625361" cy="160156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3647599" y="3889861"/>
            <a:ext cx="2242682" cy="64269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5004189" y="22365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情感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6460506" y="273570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趣味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6742554" y="39117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快意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5788091" y="49830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苦痛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317534" y="468897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角色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3895399" y="333027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文心</a:t>
            </a:r>
          </a:p>
        </p:txBody>
      </p:sp>
      <p:sp>
        <p:nvSpPr>
          <p:cNvPr id="56" name="矩形 55"/>
          <p:cNvSpPr/>
          <p:nvPr/>
        </p:nvSpPr>
        <p:spPr>
          <a:xfrm>
            <a:off x="2460171" y="1395342"/>
            <a:ext cx="1687970" cy="4180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情感可以相通</a:t>
            </a:r>
          </a:p>
        </p:txBody>
      </p:sp>
      <p:sp>
        <p:nvSpPr>
          <p:cNvPr id="57" name="矩形 56"/>
          <p:cNvSpPr/>
          <p:nvPr/>
        </p:nvSpPr>
        <p:spPr>
          <a:xfrm>
            <a:off x="8153114" y="1508853"/>
            <a:ext cx="1578715" cy="4180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做有趣的事</a:t>
            </a:r>
          </a:p>
        </p:txBody>
      </p:sp>
      <p:sp>
        <p:nvSpPr>
          <p:cNvPr id="58" name="矩形 57"/>
          <p:cNvSpPr/>
          <p:nvPr/>
        </p:nvSpPr>
        <p:spPr>
          <a:xfrm>
            <a:off x="8883930" y="3630572"/>
            <a:ext cx="1892927" cy="4180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痛快的感觉</a:t>
            </a:r>
          </a:p>
        </p:txBody>
      </p:sp>
      <p:sp>
        <p:nvSpPr>
          <p:cNvPr id="59" name="矩形 58"/>
          <p:cNvSpPr/>
          <p:nvPr/>
        </p:nvSpPr>
        <p:spPr>
          <a:xfrm>
            <a:off x="8202305" y="5334279"/>
            <a:ext cx="1785594" cy="4180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体会苦难</a:t>
            </a:r>
          </a:p>
        </p:txBody>
      </p:sp>
      <p:sp>
        <p:nvSpPr>
          <p:cNvPr id="60" name="矩形 59"/>
          <p:cNvSpPr/>
          <p:nvPr/>
        </p:nvSpPr>
        <p:spPr>
          <a:xfrm>
            <a:off x="486030" y="5642367"/>
            <a:ext cx="3061842" cy="4180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他在，故他思</a:t>
            </a:r>
          </a:p>
        </p:txBody>
      </p:sp>
      <p:sp>
        <p:nvSpPr>
          <p:cNvPr id="61" name="矩形 60"/>
          <p:cNvSpPr/>
          <p:nvPr/>
        </p:nvSpPr>
        <p:spPr>
          <a:xfrm>
            <a:off x="112777" y="3258929"/>
            <a:ext cx="3061842" cy="4180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文字的意义</a:t>
            </a:r>
          </a:p>
        </p:txBody>
      </p:sp>
      <p:sp>
        <p:nvSpPr>
          <p:cNvPr id="79" name="箭头: 右 78"/>
          <p:cNvSpPr/>
          <p:nvPr/>
        </p:nvSpPr>
        <p:spPr>
          <a:xfrm flipV="1">
            <a:off x="8072457" y="3684304"/>
            <a:ext cx="865129" cy="338374"/>
          </a:xfrm>
          <a:prstGeom prst="rightArrow">
            <a:avLst/>
          </a:prstGeom>
          <a:solidFill>
            <a:srgbClr val="9EC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直角上 81"/>
          <p:cNvSpPr/>
          <p:nvPr/>
        </p:nvSpPr>
        <p:spPr>
          <a:xfrm>
            <a:off x="7515643" y="1946433"/>
            <a:ext cx="1187204" cy="595040"/>
          </a:xfrm>
          <a:prstGeom prst="bentUpArrow">
            <a:avLst>
              <a:gd name="adj1" fmla="val 21575"/>
              <a:gd name="adj2" fmla="val 25000"/>
              <a:gd name="adj3" fmla="val 25000"/>
            </a:avLst>
          </a:prstGeom>
          <a:solidFill>
            <a:srgbClr val="9EC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箭头: 直角上 82"/>
          <p:cNvSpPr/>
          <p:nvPr/>
        </p:nvSpPr>
        <p:spPr>
          <a:xfrm>
            <a:off x="6509669" y="5729143"/>
            <a:ext cx="2065887" cy="338375"/>
          </a:xfrm>
          <a:prstGeom prst="bentUpArrow">
            <a:avLst>
              <a:gd name="adj1" fmla="val 21575"/>
              <a:gd name="adj2" fmla="val 25000"/>
              <a:gd name="adj3" fmla="val 25000"/>
            </a:avLst>
          </a:prstGeom>
          <a:solidFill>
            <a:srgbClr val="9EC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箭头: 直角上 83"/>
          <p:cNvSpPr/>
          <p:nvPr/>
        </p:nvSpPr>
        <p:spPr>
          <a:xfrm rot="16200000">
            <a:off x="3859584" y="1750149"/>
            <a:ext cx="1187204" cy="595040"/>
          </a:xfrm>
          <a:prstGeom prst="bentUpArrow">
            <a:avLst>
              <a:gd name="adj1" fmla="val 21575"/>
              <a:gd name="adj2" fmla="val 25000"/>
              <a:gd name="adj3" fmla="val 25000"/>
            </a:avLst>
          </a:prstGeom>
          <a:solidFill>
            <a:srgbClr val="9EC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箭头: 直角上 84"/>
          <p:cNvSpPr/>
          <p:nvPr/>
        </p:nvSpPr>
        <p:spPr>
          <a:xfrm rot="10800000">
            <a:off x="3053997" y="5053909"/>
            <a:ext cx="1187204" cy="595040"/>
          </a:xfrm>
          <a:prstGeom prst="bentUpArrow">
            <a:avLst>
              <a:gd name="adj1" fmla="val 21575"/>
              <a:gd name="adj2" fmla="val 25000"/>
              <a:gd name="adj3" fmla="val 25000"/>
            </a:avLst>
          </a:prstGeom>
          <a:solidFill>
            <a:srgbClr val="9EC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箭头: 左 86"/>
          <p:cNvSpPr/>
          <p:nvPr/>
        </p:nvSpPr>
        <p:spPr>
          <a:xfrm>
            <a:off x="3162469" y="3433536"/>
            <a:ext cx="586935" cy="150643"/>
          </a:xfrm>
          <a:prstGeom prst="leftArrow">
            <a:avLst/>
          </a:prstGeom>
          <a:solidFill>
            <a:srgbClr val="9EC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/>
          <p:cNvSpPr/>
          <p:nvPr/>
        </p:nvSpPr>
        <p:spPr>
          <a:xfrm>
            <a:off x="7505352" y="5086472"/>
            <a:ext cx="2106732" cy="117281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5113789" y="5086472"/>
            <a:ext cx="1812021" cy="117281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情感：情感可以相通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17990" y="1309747"/>
            <a:ext cx="10956019" cy="295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阅读充沛我们的感性和体验，情感可以相通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dirty="0"/>
              <a:t>真实情感的本来面目从来就不是简单直白的，而是一直在矛盾中翻滚，若隐若现，载浮载沉。只能等待作家用准确的、有节制的笔法把它捞捕上来，固化为一段文字。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为什么要从阅读来体验情感？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dirty="0"/>
              <a:t>过去的人，是为了在书里找到更精确的情感表达方式。而我们这代人，又多了一个理由：有些情感在现实中已经找不到载体了，必须到书里才能重寻旧梦。</a:t>
            </a:r>
            <a:endParaRPr lang="en-US" altLang="zh-CN" dirty="0"/>
          </a:p>
        </p:txBody>
      </p:sp>
      <p:sp>
        <p:nvSpPr>
          <p:cNvPr id="4" name="矩形: 圆角 3"/>
          <p:cNvSpPr/>
          <p:nvPr/>
        </p:nvSpPr>
        <p:spPr>
          <a:xfrm>
            <a:off x="2220686" y="4399810"/>
            <a:ext cx="7598228" cy="229688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2492829" y="5086472"/>
            <a:ext cx="1812021" cy="117281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541207" y="44609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离别之情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79916" y="5225086"/>
            <a:ext cx="1595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唐朝折柳送别</a:t>
            </a:r>
            <a:endParaRPr lang="en-US" altLang="zh-CN" dirty="0"/>
          </a:p>
          <a:p>
            <a:r>
              <a:rPr lang="zh-CN" altLang="en-US" dirty="0"/>
              <a:t>“年年柳色，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霸陵伤别”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5160813" y="5363585"/>
            <a:ext cx="1717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朱自清</a:t>
            </a:r>
            <a:r>
              <a:rPr lang="en-US" altLang="zh-CN" dirty="0"/>
              <a:t>《</a:t>
            </a:r>
            <a:r>
              <a:rPr lang="zh-CN" altLang="en-US" dirty="0"/>
              <a:t>背影</a:t>
            </a:r>
            <a:r>
              <a:rPr lang="en-US" altLang="zh-CN" dirty="0"/>
              <a:t>》</a:t>
            </a:r>
            <a:r>
              <a:rPr lang="zh-CN" altLang="en-US" dirty="0"/>
              <a:t>火车站送别</a:t>
            </a:r>
            <a:endParaRPr lang="en-US" altLang="zh-CN" dirty="0"/>
          </a:p>
        </p:txBody>
      </p:sp>
      <p:sp>
        <p:nvSpPr>
          <p:cNvPr id="11" name="文本框 10"/>
          <p:cNvSpPr txBox="1"/>
          <p:nvPr/>
        </p:nvSpPr>
        <p:spPr>
          <a:xfrm>
            <a:off x="7592439" y="5086585"/>
            <a:ext cx="2106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席慕蓉</a:t>
            </a:r>
            <a:r>
              <a:rPr lang="en-US" altLang="zh-CN" dirty="0"/>
              <a:t>《</a:t>
            </a:r>
            <a:r>
              <a:rPr lang="zh-CN" altLang="en-US" dirty="0"/>
              <a:t>渡口</a:t>
            </a:r>
            <a:r>
              <a:rPr lang="en-US" altLang="zh-CN" dirty="0"/>
              <a:t>》</a:t>
            </a:r>
          </a:p>
          <a:p>
            <a:r>
              <a:rPr lang="zh-CN" altLang="en-US" dirty="0"/>
              <a:t>渡口旁找不到一朵可以相送的花，就把祝福别在襟上吧</a:t>
            </a:r>
            <a:endParaRPr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趣味：通过阅读体味别人的高度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2220686" y="1407101"/>
            <a:ext cx="2940127" cy="156017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213421" y="1579841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/>
              <a:t>享受</a:t>
            </a:r>
            <a:endParaRPr lang="en-US" altLang="zh-CN" sz="2400" b="1" dirty="0"/>
          </a:p>
          <a:p>
            <a:r>
              <a:rPr lang="zh-CN" altLang="en-US" sz="2400" dirty="0"/>
              <a:t>感官接受外来的刺激</a:t>
            </a:r>
            <a:endParaRPr lang="en-US" altLang="zh-CN" sz="2400" dirty="0"/>
          </a:p>
        </p:txBody>
      </p:sp>
      <p:sp>
        <p:nvSpPr>
          <p:cNvPr id="16" name="矩形: 圆角 15"/>
          <p:cNvSpPr/>
          <p:nvPr/>
        </p:nvSpPr>
        <p:spPr>
          <a:xfrm>
            <a:off x="6198574" y="1397842"/>
            <a:ext cx="2940127" cy="15786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205837" y="1579416"/>
            <a:ext cx="2940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爱好</a:t>
            </a:r>
            <a:endParaRPr lang="en-US" altLang="zh-CN" sz="2400" b="1" dirty="0"/>
          </a:p>
          <a:p>
            <a:pPr algn="ctr"/>
            <a:r>
              <a:rPr lang="zh-CN" altLang="en-US" sz="2000" dirty="0"/>
              <a:t>一种把握世界的方式，形成“兴趣</a:t>
            </a:r>
            <a:r>
              <a:rPr lang="en-US" altLang="zh-CN" sz="2000" dirty="0"/>
              <a:t>-</a:t>
            </a:r>
            <a:r>
              <a:rPr lang="zh-CN" altLang="en-US" sz="2000" dirty="0"/>
              <a:t>能力”循环</a:t>
            </a:r>
            <a:endParaRPr lang="en-US" altLang="zh-CN" sz="2000" dirty="0"/>
          </a:p>
        </p:txBody>
      </p:sp>
      <p:sp>
        <p:nvSpPr>
          <p:cNvPr id="18" name="矩形: 圆角 17"/>
          <p:cNvSpPr/>
          <p:nvPr/>
        </p:nvSpPr>
        <p:spPr>
          <a:xfrm>
            <a:off x="154895" y="3140019"/>
            <a:ext cx="10850562" cy="15786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72144" y="3277368"/>
            <a:ext cx="12648908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dirty="0">
                <a:latin typeface="+mj-ea"/>
                <a:ea typeface="+mj-ea"/>
              </a:rPr>
              <a:t>无论男女老幼，文化背景，对幸福体验的描述都是高度相似的：沉浸做一件事，忘记了自我和时间。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ts val="2000"/>
              </a:lnSpc>
            </a:pPr>
            <a:r>
              <a:rPr lang="zh-CN" altLang="en-US" dirty="0">
                <a:latin typeface="+mj-ea"/>
                <a:ea typeface="+mj-ea"/>
              </a:rPr>
              <a:t>契克森米哈赖称之为“心流”，解释了享乐和乐趣的不同：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ts val="2000"/>
              </a:lnSpc>
            </a:pPr>
            <a:r>
              <a:rPr lang="en-US" altLang="zh-CN" dirty="0">
                <a:latin typeface="+mj-ea"/>
                <a:ea typeface="+mj-ea"/>
              </a:rPr>
              <a:t>1</a:t>
            </a:r>
            <a:r>
              <a:rPr lang="zh-CN" altLang="en-US" dirty="0">
                <a:latin typeface="+mj-ea"/>
                <a:ea typeface="+mj-ea"/>
              </a:rPr>
              <a:t>享乐无需消耗精神能量，乐趣必须调用高度注意力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ts val="2000"/>
              </a:lnSpc>
            </a:pPr>
            <a:r>
              <a:rPr lang="en-US" altLang="zh-CN" dirty="0">
                <a:latin typeface="+mj-ea"/>
                <a:ea typeface="+mj-ea"/>
              </a:rPr>
              <a:t>2</a:t>
            </a:r>
            <a:r>
              <a:rPr lang="zh-CN" altLang="en-US" dirty="0">
                <a:latin typeface="+mj-ea"/>
                <a:ea typeface="+mj-ea"/>
              </a:rPr>
              <a:t>享乐仅仅是需求和欲望得到满足，不能带动自我成长。乐趣是“超越既有制约”，蕴含新鲜感和成就感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ts val="2000"/>
              </a:lnSpc>
            </a:pPr>
            <a:r>
              <a:rPr lang="en-US" altLang="zh-CN" dirty="0">
                <a:latin typeface="+mj-ea"/>
                <a:ea typeface="+mj-ea"/>
              </a:rPr>
              <a:t>3</a:t>
            </a:r>
            <a:r>
              <a:rPr lang="zh-CN" altLang="en-US" dirty="0">
                <a:latin typeface="+mj-ea"/>
                <a:ea typeface="+mj-ea"/>
              </a:rPr>
              <a:t>享乐转瞬即逝，乐趣回味无穷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895" y="5078598"/>
            <a:ext cx="11726287" cy="1704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读趣味之书，体验少数玩家才能体验的高度。叔本华有个了不起的洞察：人生就像钟摆，在痛苦和无聊之间摇摆。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欲望得不到满足时就会痛苦，欲望得到满足时就会无聊。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如果痛苦了，就说明该赶紧去干点有用的事了，以获取资源，平息痛苦。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如果无聊了，就说明该赶紧去干点有趣的事了。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560531" y="4360140"/>
            <a:ext cx="10850562" cy="18554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: 圆角 7"/>
          <p:cNvSpPr/>
          <p:nvPr/>
        </p:nvSpPr>
        <p:spPr>
          <a:xfrm>
            <a:off x="560531" y="1691039"/>
            <a:ext cx="10850562" cy="17030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快意：痛快的感觉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9924" y="1214169"/>
            <a:ext cx="2492990" cy="458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书能让人感到“快意”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69924" y="1691039"/>
            <a:ext cx="9648795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因为有些情绪，我们自己能积累，但是释放不出来，看见书中爽快人的做派，就会大呼痛快。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</a:t>
            </a:r>
            <a:r>
              <a:rPr lang="zh-CN" altLang="en-US" dirty="0"/>
              <a:t>孙悟空、武松、鲁智深</a:t>
            </a:r>
            <a:r>
              <a:rPr lang="en-US" altLang="zh-CN" dirty="0"/>
              <a:t>…..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讽刺类作品，帮助我们释放了对世界的攻击欲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各种毒舌、讽刺</a:t>
            </a:r>
            <a:endParaRPr lang="en-US" altLang="zh-CN" dirty="0"/>
          </a:p>
        </p:txBody>
      </p:sp>
      <p:sp>
        <p:nvSpPr>
          <p:cNvPr id="12" name="文本框 11"/>
          <p:cNvSpPr txBox="1"/>
          <p:nvPr/>
        </p:nvSpPr>
        <p:spPr>
          <a:xfrm>
            <a:off x="669924" y="368707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/>
              <a:t>苦痛：体会苦难</a:t>
            </a:r>
            <a:endParaRPr lang="en-US" altLang="zh-CN" sz="28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669924" y="4360140"/>
            <a:ext cx="10741169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书籍不仅记载了苦难本身，更重要的是保留了苦难下人性的状态。瘟疫、战争和饥荒不难想象，但是那种情况下人会变成什么样子，经常大出所料。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阅读苦难的一个附带效果，是让我们不再幼稚，看到更有质感的现实图景，能惊醒粉色的梦。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í$ḷíḑè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alphaModFix amt="16000"/>
            </a:blip>
            <a:srcRect/>
            <a:stretch>
              <a:fillRect t="-9253" b="-92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ïṡḷíḍe"/>
          <p:cNvSpPr/>
          <p:nvPr/>
        </p:nvSpPr>
        <p:spPr>
          <a:xfrm>
            <a:off x="2115195" y="1615869"/>
            <a:ext cx="2963702" cy="739806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</a:rPr>
              <a:t>强劲的大脑</a:t>
            </a:r>
            <a:endParaRPr lang="en-GB" altLang="zh-CN" sz="2400" b="1" dirty="0">
              <a:solidFill>
                <a:schemeClr val="tx1"/>
              </a:solidFill>
            </a:endParaRPr>
          </a:p>
        </p:txBody>
      </p:sp>
      <p:sp>
        <p:nvSpPr>
          <p:cNvPr id="11" name="íṡľiḋe"/>
          <p:cNvSpPr/>
          <p:nvPr/>
        </p:nvSpPr>
        <p:spPr>
          <a:xfrm>
            <a:off x="2115194" y="2957013"/>
            <a:ext cx="2963702" cy="739806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</a:rPr>
              <a:t>遥远的地方</a:t>
            </a:r>
            <a:endParaRPr lang="en-GB" altLang="zh-CN" sz="2400" b="1" dirty="0">
              <a:solidFill>
                <a:schemeClr val="tx1"/>
              </a:solidFill>
            </a:endParaRPr>
          </a:p>
        </p:txBody>
      </p:sp>
      <p:sp>
        <p:nvSpPr>
          <p:cNvPr id="12" name="îśľíďè"/>
          <p:cNvSpPr/>
          <p:nvPr/>
        </p:nvSpPr>
        <p:spPr>
          <a:xfrm>
            <a:off x="2115194" y="4298157"/>
            <a:ext cx="2963702" cy="739806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</a:rPr>
              <a:t>奇妙的创新</a:t>
            </a:r>
            <a:endParaRPr lang="en-GB" altLang="zh-CN" sz="2400" b="1" dirty="0">
              <a:solidFill>
                <a:schemeClr val="tx1"/>
              </a:solidFill>
            </a:endParaRPr>
          </a:p>
        </p:txBody>
      </p:sp>
      <p:sp>
        <p:nvSpPr>
          <p:cNvPr id="13" name="iŝlíḋé"/>
          <p:cNvSpPr/>
          <p:nvPr/>
        </p:nvSpPr>
        <p:spPr>
          <a:xfrm>
            <a:off x="2115198" y="5639302"/>
            <a:ext cx="2963702" cy="739806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</a:rPr>
              <a:t>极致的体验</a:t>
            </a:r>
            <a:endParaRPr lang="en-GB" altLang="zh-CN" sz="2400" b="1" dirty="0">
              <a:solidFill>
                <a:schemeClr val="tx1"/>
              </a:solidFill>
            </a:endParaRPr>
          </a:p>
        </p:txBody>
      </p:sp>
      <p:sp>
        <p:nvSpPr>
          <p:cNvPr id="15" name="íSlíḑe"/>
          <p:cNvSpPr txBox="1"/>
          <p:nvPr/>
        </p:nvSpPr>
        <p:spPr>
          <a:xfrm>
            <a:off x="669924" y="1490583"/>
            <a:ext cx="1040670" cy="1015663"/>
          </a:xfrm>
          <a:prstGeom prst="rect">
            <a:avLst/>
          </a:prstGeom>
          <a:noFill/>
          <a:effectLst>
            <a:outerShdw blurRad="76200" dist="50800" dir="5400000" algn="ctr" rotWithShape="0">
              <a:schemeClr val="accent5">
                <a:alpha val="2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 b="1" i="1">
                <a:gradFill>
                  <a:gsLst>
                    <a:gs pos="0">
                      <a:schemeClr val="accent5">
                        <a:lumMod val="60000"/>
                        <a:lumOff val="40000"/>
                      </a:schemeClr>
                    </a:gs>
                    <a:gs pos="60000">
                      <a:schemeClr val="accent5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dirty="0">
                <a:solidFill>
                  <a:schemeClr val="accent1"/>
                </a:solidFill>
              </a:rPr>
              <a:t>01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6" name="îŝlîde"/>
          <p:cNvSpPr txBox="1"/>
          <p:nvPr/>
        </p:nvSpPr>
        <p:spPr>
          <a:xfrm>
            <a:off x="669924" y="2827513"/>
            <a:ext cx="1040670" cy="1015663"/>
          </a:xfrm>
          <a:prstGeom prst="rect">
            <a:avLst/>
          </a:prstGeom>
          <a:noFill/>
          <a:effectLst>
            <a:outerShdw blurRad="76200" dist="50800" dir="5400000" algn="ctr" rotWithShape="0">
              <a:schemeClr val="accent2">
                <a:alpha val="2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 b="1" i="1">
                <a:gradFill>
                  <a:gsLst>
                    <a:gs pos="0">
                      <a:schemeClr val="accent5">
                        <a:lumMod val="60000"/>
                        <a:lumOff val="40000"/>
                      </a:schemeClr>
                    </a:gs>
                    <a:gs pos="60000">
                      <a:schemeClr val="accent5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dirty="0">
                <a:solidFill>
                  <a:schemeClr val="accent2"/>
                </a:solidFill>
              </a:rPr>
              <a:t>02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7" name="išľîḑe"/>
          <p:cNvSpPr txBox="1"/>
          <p:nvPr/>
        </p:nvSpPr>
        <p:spPr>
          <a:xfrm>
            <a:off x="669924" y="4164443"/>
            <a:ext cx="1040670" cy="1015663"/>
          </a:xfrm>
          <a:prstGeom prst="rect">
            <a:avLst/>
          </a:prstGeom>
          <a:noFill/>
          <a:effectLst>
            <a:outerShdw blurRad="76200" dist="50800" dir="5400000" algn="ctr" rotWithShape="0">
              <a:schemeClr val="accent3">
                <a:alpha val="2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 b="1" i="1">
                <a:gradFill>
                  <a:gsLst>
                    <a:gs pos="0">
                      <a:schemeClr val="accent5">
                        <a:lumMod val="60000"/>
                        <a:lumOff val="40000"/>
                      </a:schemeClr>
                    </a:gs>
                    <a:gs pos="60000">
                      <a:schemeClr val="accent5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dirty="0">
                <a:solidFill>
                  <a:schemeClr val="accent3"/>
                </a:solidFill>
              </a:rPr>
              <a:t>03</a:t>
            </a:r>
            <a:endParaRPr lang="en-GB" dirty="0">
              <a:solidFill>
                <a:schemeClr val="accent3"/>
              </a:solidFill>
            </a:endParaRPr>
          </a:p>
        </p:txBody>
      </p:sp>
      <p:sp>
        <p:nvSpPr>
          <p:cNvPr id="18" name="îṣ1íḍè"/>
          <p:cNvSpPr txBox="1"/>
          <p:nvPr/>
        </p:nvSpPr>
        <p:spPr>
          <a:xfrm>
            <a:off x="669924" y="5501374"/>
            <a:ext cx="1040670" cy="1015663"/>
          </a:xfrm>
          <a:prstGeom prst="rect">
            <a:avLst/>
          </a:prstGeom>
          <a:noFill/>
          <a:effectLst>
            <a:outerShdw blurRad="76200" dist="50800" dir="5400000" algn="ctr" rotWithShape="0">
              <a:schemeClr val="accent1">
                <a:alpha val="2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 b="1" i="1">
                <a:gradFill>
                  <a:gsLst>
                    <a:gs pos="0">
                      <a:schemeClr val="accent5">
                        <a:lumMod val="60000"/>
                        <a:lumOff val="40000"/>
                      </a:schemeClr>
                    </a:gs>
                    <a:gs pos="60000">
                      <a:schemeClr val="accent5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dirty="0">
                <a:solidFill>
                  <a:schemeClr val="accent4"/>
                </a:solidFill>
              </a:rPr>
              <a:t>04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600" dirty="0"/>
              <a:t>目录</a:t>
            </a:r>
          </a:p>
        </p:txBody>
      </p:sp>
      <p:sp>
        <p:nvSpPr>
          <p:cNvPr id="3" name="矩形 2"/>
          <p:cNvSpPr/>
          <p:nvPr/>
        </p:nvSpPr>
        <p:spPr>
          <a:xfrm>
            <a:off x="6095205" y="1615868"/>
            <a:ext cx="4399722" cy="739807"/>
          </a:xfrm>
          <a:prstGeom prst="rect">
            <a:avLst/>
          </a:prstGeom>
          <a:noFill/>
          <a:ln w="28575">
            <a:solidFill>
              <a:srgbClr val="0072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31075" y="1813747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推理、转念、抽象、凝结、俯瞰、选择</a:t>
            </a:r>
          </a:p>
        </p:txBody>
      </p:sp>
      <p:sp>
        <p:nvSpPr>
          <p:cNvPr id="20" name="矩形 19"/>
          <p:cNvSpPr/>
          <p:nvPr/>
        </p:nvSpPr>
        <p:spPr>
          <a:xfrm>
            <a:off x="6095205" y="2964097"/>
            <a:ext cx="4399722" cy="739807"/>
          </a:xfrm>
          <a:prstGeom prst="rect">
            <a:avLst/>
          </a:prstGeom>
          <a:noFill/>
          <a:ln w="28575">
            <a:solidFill>
              <a:srgbClr val="D953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231075" y="316197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风物、棋局、窥视、他顾、意义、行动</a:t>
            </a:r>
          </a:p>
        </p:txBody>
      </p:sp>
      <p:sp>
        <p:nvSpPr>
          <p:cNvPr id="22" name="矩形 21"/>
          <p:cNvSpPr/>
          <p:nvPr/>
        </p:nvSpPr>
        <p:spPr>
          <a:xfrm>
            <a:off x="6095205" y="4298156"/>
            <a:ext cx="4399722" cy="739807"/>
          </a:xfrm>
          <a:prstGeom prst="rect">
            <a:avLst/>
          </a:prstGeom>
          <a:noFill/>
          <a:ln w="28575">
            <a:solidFill>
              <a:srgbClr val="EDB1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231075" y="4496035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结网、建构、怪谈、设定、迁移、追光</a:t>
            </a:r>
          </a:p>
        </p:txBody>
      </p:sp>
      <p:sp>
        <p:nvSpPr>
          <p:cNvPr id="24" name="矩形 23"/>
          <p:cNvSpPr/>
          <p:nvPr/>
        </p:nvSpPr>
        <p:spPr>
          <a:xfrm>
            <a:off x="6095205" y="5632215"/>
            <a:ext cx="4399722" cy="739807"/>
          </a:xfrm>
          <a:prstGeom prst="rect">
            <a:avLst/>
          </a:prstGeom>
          <a:noFill/>
          <a:ln w="28575">
            <a:solidFill>
              <a:srgbClr val="7E2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31075" y="5830094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情感、趣味、快意、苦痛、角色、文心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强劲的大脑</a:t>
            </a:r>
          </a:p>
        </p:txBody>
      </p:sp>
      <p:sp>
        <p:nvSpPr>
          <p:cNvPr id="8" name="椭圆 7"/>
          <p:cNvSpPr/>
          <p:nvPr/>
        </p:nvSpPr>
        <p:spPr>
          <a:xfrm>
            <a:off x="3547872" y="1643308"/>
            <a:ext cx="4654432" cy="4526996"/>
          </a:xfrm>
          <a:prstGeom prst="ellipse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" name="直接连接符 30"/>
          <p:cNvCxnSpPr>
            <a:endCxn id="8" idx="1"/>
          </p:cNvCxnSpPr>
          <p:nvPr/>
        </p:nvCxnSpPr>
        <p:spPr>
          <a:xfrm flipH="1" flipV="1">
            <a:off x="4229498" y="2306271"/>
            <a:ext cx="1660783" cy="158359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5890282" y="3278497"/>
            <a:ext cx="2215613" cy="61136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5333466" y="3888196"/>
            <a:ext cx="573534" cy="221366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rot="3600000" flipH="1" flipV="1">
            <a:off x="5365601" y="2025692"/>
            <a:ext cx="1619243" cy="157328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890281" y="3888196"/>
            <a:ext cx="1625361" cy="160156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3647599" y="3889861"/>
            <a:ext cx="2242682" cy="64269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5004189" y="22365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推理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6460506" y="273570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转念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6742554" y="39117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抽象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5788091" y="49830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凝结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317534" y="468897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俯瞰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3895399" y="333027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选择</a:t>
            </a:r>
          </a:p>
        </p:txBody>
      </p:sp>
      <p:sp>
        <p:nvSpPr>
          <p:cNvPr id="56" name="矩形 55"/>
          <p:cNvSpPr/>
          <p:nvPr/>
        </p:nvSpPr>
        <p:spPr>
          <a:xfrm>
            <a:off x="1252316" y="1395342"/>
            <a:ext cx="2895825" cy="4180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把握思辨世界的隐藏脉络</a:t>
            </a:r>
          </a:p>
        </p:txBody>
      </p:sp>
      <p:sp>
        <p:nvSpPr>
          <p:cNvPr id="57" name="矩形 56"/>
          <p:cNvSpPr/>
          <p:nvPr/>
        </p:nvSpPr>
        <p:spPr>
          <a:xfrm>
            <a:off x="8153114" y="1508853"/>
            <a:ext cx="2895825" cy="4180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不同的模型之间自由切换</a:t>
            </a:r>
          </a:p>
        </p:txBody>
      </p:sp>
      <p:sp>
        <p:nvSpPr>
          <p:cNvPr id="58" name="矩形 57"/>
          <p:cNvSpPr/>
          <p:nvPr/>
        </p:nvSpPr>
        <p:spPr>
          <a:xfrm>
            <a:off x="8883930" y="3630572"/>
            <a:ext cx="3061842" cy="4180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概念的抽象楼宇中拾级而上</a:t>
            </a:r>
          </a:p>
        </p:txBody>
      </p:sp>
      <p:sp>
        <p:nvSpPr>
          <p:cNvPr id="59" name="矩形 58"/>
          <p:cNvSpPr/>
          <p:nvPr/>
        </p:nvSpPr>
        <p:spPr>
          <a:xfrm>
            <a:off x="8202304" y="5334279"/>
            <a:ext cx="3630347" cy="4180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利用象征把文化里凝结的诗意还原</a:t>
            </a:r>
          </a:p>
        </p:txBody>
      </p:sp>
      <p:sp>
        <p:nvSpPr>
          <p:cNvPr id="60" name="矩形 59"/>
          <p:cNvSpPr/>
          <p:nvPr/>
        </p:nvSpPr>
        <p:spPr>
          <a:xfrm>
            <a:off x="486030" y="5642367"/>
            <a:ext cx="3061842" cy="4180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俯瞰的视角看清世间的走势</a:t>
            </a:r>
          </a:p>
        </p:txBody>
      </p:sp>
      <p:sp>
        <p:nvSpPr>
          <p:cNvPr id="61" name="矩形 60"/>
          <p:cNvSpPr/>
          <p:nvPr/>
        </p:nvSpPr>
        <p:spPr>
          <a:xfrm>
            <a:off x="112777" y="3258929"/>
            <a:ext cx="3061842" cy="4180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选择的无限可能，走向终点</a:t>
            </a:r>
          </a:p>
        </p:txBody>
      </p:sp>
      <p:sp>
        <p:nvSpPr>
          <p:cNvPr id="79" name="箭头: 右 78"/>
          <p:cNvSpPr/>
          <p:nvPr/>
        </p:nvSpPr>
        <p:spPr>
          <a:xfrm flipV="1">
            <a:off x="8072457" y="3684304"/>
            <a:ext cx="865129" cy="338374"/>
          </a:xfrm>
          <a:prstGeom prst="rightArrow">
            <a:avLst/>
          </a:prstGeom>
          <a:solidFill>
            <a:srgbClr val="9EC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直角上 81"/>
          <p:cNvSpPr/>
          <p:nvPr/>
        </p:nvSpPr>
        <p:spPr>
          <a:xfrm>
            <a:off x="7515643" y="1946433"/>
            <a:ext cx="1187204" cy="595040"/>
          </a:xfrm>
          <a:prstGeom prst="bentUpArrow">
            <a:avLst>
              <a:gd name="adj1" fmla="val 21575"/>
              <a:gd name="adj2" fmla="val 25000"/>
              <a:gd name="adj3" fmla="val 25000"/>
            </a:avLst>
          </a:prstGeom>
          <a:solidFill>
            <a:srgbClr val="9EC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箭头: 直角上 82"/>
          <p:cNvSpPr/>
          <p:nvPr/>
        </p:nvSpPr>
        <p:spPr>
          <a:xfrm>
            <a:off x="6509669" y="5729143"/>
            <a:ext cx="2065887" cy="338375"/>
          </a:xfrm>
          <a:prstGeom prst="bentUpArrow">
            <a:avLst>
              <a:gd name="adj1" fmla="val 21575"/>
              <a:gd name="adj2" fmla="val 25000"/>
              <a:gd name="adj3" fmla="val 25000"/>
            </a:avLst>
          </a:prstGeom>
          <a:solidFill>
            <a:srgbClr val="9EC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箭头: 直角上 83"/>
          <p:cNvSpPr/>
          <p:nvPr/>
        </p:nvSpPr>
        <p:spPr>
          <a:xfrm rot="16200000">
            <a:off x="3859584" y="1750149"/>
            <a:ext cx="1187204" cy="595040"/>
          </a:xfrm>
          <a:prstGeom prst="bentUpArrow">
            <a:avLst>
              <a:gd name="adj1" fmla="val 21575"/>
              <a:gd name="adj2" fmla="val 25000"/>
              <a:gd name="adj3" fmla="val 25000"/>
            </a:avLst>
          </a:prstGeom>
          <a:solidFill>
            <a:srgbClr val="9EC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箭头: 直角上 84"/>
          <p:cNvSpPr/>
          <p:nvPr/>
        </p:nvSpPr>
        <p:spPr>
          <a:xfrm rot="10800000">
            <a:off x="3053997" y="5053909"/>
            <a:ext cx="1187204" cy="595040"/>
          </a:xfrm>
          <a:prstGeom prst="bentUpArrow">
            <a:avLst>
              <a:gd name="adj1" fmla="val 21575"/>
              <a:gd name="adj2" fmla="val 25000"/>
              <a:gd name="adj3" fmla="val 25000"/>
            </a:avLst>
          </a:prstGeom>
          <a:solidFill>
            <a:srgbClr val="9EC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箭头: 左 86"/>
          <p:cNvSpPr/>
          <p:nvPr/>
        </p:nvSpPr>
        <p:spPr>
          <a:xfrm>
            <a:off x="3162469" y="3433536"/>
            <a:ext cx="586935" cy="150643"/>
          </a:xfrm>
          <a:prstGeom prst="leftArrow">
            <a:avLst/>
          </a:prstGeom>
          <a:solidFill>
            <a:srgbClr val="9EC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推理：我的语言界限，意味着我世界的界限</a:t>
            </a:r>
            <a:r>
              <a:rPr lang="en-US" altLang="zh-CN" dirty="0"/>
              <a:t>-</a:t>
            </a:r>
            <a:r>
              <a:rPr lang="zh-CN" altLang="en-US" dirty="0"/>
              <a:t>维特根思</a:t>
            </a:r>
          </a:p>
        </p:txBody>
      </p:sp>
      <p:sp>
        <p:nvSpPr>
          <p:cNvPr id="3" name="矩形 2"/>
          <p:cNvSpPr/>
          <p:nvPr/>
        </p:nvSpPr>
        <p:spPr>
          <a:xfrm>
            <a:off x="669924" y="1239205"/>
            <a:ext cx="2222566" cy="454881"/>
          </a:xfrm>
          <a:prstGeom prst="rect">
            <a:avLst/>
          </a:prstGeom>
          <a:solidFill>
            <a:srgbClr val="EDB1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学术也可以破案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25428" y="1801597"/>
            <a:ext cx="10850563" cy="2897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US" altLang="zh-CN" b="1" dirty="0"/>
              <a:t>《</a:t>
            </a:r>
            <a:r>
              <a:rPr lang="zh-CN" altLang="en-US" b="1" dirty="0"/>
              <a:t>红楼梦</a:t>
            </a:r>
            <a:r>
              <a:rPr lang="en-US" altLang="zh-CN" b="1" dirty="0"/>
              <a:t>》</a:t>
            </a:r>
            <a:r>
              <a:rPr lang="zh-CN" altLang="en-US" b="1" dirty="0"/>
              <a:t>研究史上的大案：前</a:t>
            </a:r>
            <a:r>
              <a:rPr lang="en-US" altLang="zh-CN" b="1" dirty="0"/>
              <a:t>80</a:t>
            </a:r>
            <a:r>
              <a:rPr lang="zh-CN" altLang="en-US" b="1" dirty="0"/>
              <a:t>回，后</a:t>
            </a:r>
            <a:r>
              <a:rPr lang="en-US" altLang="zh-CN" b="1" dirty="0"/>
              <a:t>40</a:t>
            </a:r>
            <a:r>
              <a:rPr lang="zh-CN" altLang="en-US" b="1" dirty="0"/>
              <a:t>回是不是一个作者写的？</a:t>
            </a:r>
            <a:r>
              <a:rPr lang="en-US" altLang="zh-CN" dirty="0"/>
              <a:t>   </a:t>
            </a:r>
          </a:p>
          <a:p>
            <a:pPr>
              <a:lnSpc>
                <a:spcPts val="216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陈大康先生把红楼梦前后检查了上百遍，获得</a:t>
            </a:r>
            <a:r>
              <a:rPr lang="en-US" altLang="zh-CN" dirty="0"/>
              <a:t>2</a:t>
            </a:r>
            <a:r>
              <a:rPr lang="zh-CN" altLang="en-US" dirty="0"/>
              <a:t>万多个数据，推演之后破案了。</a:t>
            </a:r>
            <a:endParaRPr lang="en-US" altLang="zh-CN" dirty="0"/>
          </a:p>
          <a:p>
            <a:pPr>
              <a:lnSpc>
                <a:spcPts val="2160"/>
              </a:lnSpc>
            </a:pPr>
            <a:r>
              <a:rPr lang="en-US" altLang="zh-CN" dirty="0"/>
              <a:t>     </a:t>
            </a:r>
            <a:r>
              <a:rPr lang="zh-CN" altLang="en-US" dirty="0"/>
              <a:t>“索性”这个词的表达，前八十回用“越性”，只有后四十回采用“索性”。</a:t>
            </a:r>
            <a:endParaRPr lang="en-US" altLang="zh-CN" dirty="0"/>
          </a:p>
          <a:p>
            <a:pPr>
              <a:lnSpc>
                <a:spcPts val="216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前八十回喜欢用“越发”，后四十回同样意思表达用“更加”。</a:t>
            </a:r>
            <a:endParaRPr lang="en-US" altLang="zh-CN" dirty="0"/>
          </a:p>
          <a:p>
            <a:pPr>
              <a:lnSpc>
                <a:spcPts val="216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前八十回一般用“才刚”，后四十回用“刚才”。</a:t>
            </a:r>
            <a:endParaRPr lang="en-US" altLang="zh-CN" dirty="0"/>
          </a:p>
          <a:p>
            <a:pPr>
              <a:lnSpc>
                <a:spcPts val="216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最后的结论是：</a:t>
            </a:r>
            <a:endParaRPr lang="en-US" altLang="zh-CN" dirty="0"/>
          </a:p>
          <a:p>
            <a:pPr>
              <a:lnSpc>
                <a:spcPts val="216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前八十回的语言风格完全一致，是一个人所写。后四十回语言风格有明显差异。第八十一回到第一百回之间，当含有少量的曹雪芹残稿。运用数理语言学做统计分析，只能指出残稿的所在区间，无法确定哪些内容是残稿。</a:t>
            </a:r>
            <a:endParaRPr lang="en-US" altLang="zh-CN" dirty="0"/>
          </a:p>
          <a:p>
            <a:pPr>
              <a:lnSpc>
                <a:spcPts val="2160"/>
              </a:lnSpc>
            </a:pPr>
            <a:r>
              <a:rPr lang="en-US" altLang="zh-CN" dirty="0"/>
              <a:t>       --</a:t>
            </a:r>
            <a:r>
              <a:rPr lang="zh-CN" altLang="en-US" dirty="0"/>
              <a:t>陈大康</a:t>
            </a:r>
            <a:r>
              <a:rPr lang="en-US" altLang="zh-CN" dirty="0"/>
              <a:t>《</a:t>
            </a:r>
            <a:r>
              <a:rPr lang="zh-CN" altLang="en-US" dirty="0"/>
              <a:t>荣国府的经济账</a:t>
            </a:r>
            <a:r>
              <a:rPr lang="en-US" altLang="zh-CN" dirty="0"/>
              <a:t>》                                         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69924" y="4746883"/>
            <a:ext cx="2334533" cy="454881"/>
          </a:xfrm>
          <a:prstGeom prst="rect">
            <a:avLst/>
          </a:prstGeom>
          <a:solidFill>
            <a:srgbClr val="D95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历史学也是推理游戏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22310" y="5324107"/>
            <a:ext cx="9417963" cy="1254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dirty="0"/>
              <a:t>赵鼎新</a:t>
            </a:r>
            <a:r>
              <a:rPr lang="en-US" altLang="zh-CN" dirty="0"/>
              <a:t>《</a:t>
            </a:r>
            <a:r>
              <a:rPr lang="zh-CN" altLang="en-US" dirty="0"/>
              <a:t>东周战争与儒法国家的诞生</a:t>
            </a:r>
            <a:r>
              <a:rPr lang="en-US" altLang="zh-CN" dirty="0"/>
              <a:t>》</a:t>
            </a:r>
            <a:r>
              <a:rPr lang="zh-CN" altLang="en-US" dirty="0"/>
              <a:t>，利用现代数据分析推算古代一个国家的战争能力。</a:t>
            </a:r>
            <a:endParaRPr lang="en-US" altLang="zh-CN" dirty="0"/>
          </a:p>
          <a:p>
            <a:pPr>
              <a:lnSpc>
                <a:spcPts val="2300"/>
              </a:lnSpc>
            </a:pPr>
            <a:r>
              <a:rPr lang="zh-CN" altLang="en-US" dirty="0"/>
              <a:t>一个国家一定时间内主动攻击其他国家次数越多，实力越强：</a:t>
            </a: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春秋时期：楚国</a:t>
            </a:r>
            <a:r>
              <a:rPr lang="en-US" altLang="zh-CN" dirty="0"/>
              <a:t>111</a:t>
            </a:r>
            <a:r>
              <a:rPr lang="zh-CN" altLang="en-US" dirty="0"/>
              <a:t>次，晋国</a:t>
            </a:r>
            <a:r>
              <a:rPr lang="en-US" altLang="zh-CN" dirty="0"/>
              <a:t>90</a:t>
            </a:r>
            <a:r>
              <a:rPr lang="zh-CN" altLang="en-US" dirty="0"/>
              <a:t>次，齐国</a:t>
            </a:r>
            <a:r>
              <a:rPr lang="en-US" altLang="zh-CN" dirty="0"/>
              <a:t>70</a:t>
            </a:r>
            <a:r>
              <a:rPr lang="zh-CN" altLang="en-US" dirty="0"/>
              <a:t>次，秦国</a:t>
            </a:r>
            <a:r>
              <a:rPr lang="en-US" altLang="zh-CN" dirty="0"/>
              <a:t>44</a:t>
            </a:r>
            <a:r>
              <a:rPr lang="zh-CN" altLang="en-US" dirty="0"/>
              <a:t>次</a:t>
            </a:r>
            <a:endParaRPr lang="en-US" altLang="zh-CN" dirty="0"/>
          </a:p>
          <a:p>
            <a:r>
              <a:rPr lang="en-US" altLang="zh-CN" dirty="0"/>
              <a:t>      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转念：只需一个转念，就可以让世界从此不同</a:t>
            </a:r>
          </a:p>
        </p:txBody>
      </p:sp>
      <p:sp>
        <p:nvSpPr>
          <p:cNvPr id="3" name="矩形 2"/>
          <p:cNvSpPr/>
          <p:nvPr/>
        </p:nvSpPr>
        <p:spPr>
          <a:xfrm>
            <a:off x="669923" y="1239205"/>
            <a:ext cx="10984011" cy="1028699"/>
          </a:xfrm>
          <a:prstGeom prst="rect">
            <a:avLst/>
          </a:prstGeom>
          <a:solidFill>
            <a:srgbClr val="EDB1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一个人的状态，不是由事实和行为决定的，而是由他此刻的观念决定的。改变观念，就是改变一个人的世界。“所谓一念天堂，一念地狱”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63690" y="2399584"/>
            <a:ext cx="7802136" cy="87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面对任何事物，除了本能的应激反应之外，还应该掌握更丰富的理解模型。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如何在不同的模型之间相互转换？</a:t>
            </a:r>
            <a:r>
              <a:rPr lang="en-US" altLang="zh-CN" dirty="0"/>
              <a:t>---</a:t>
            </a:r>
            <a:r>
              <a:rPr lang="zh-CN" altLang="en-US" dirty="0"/>
              <a:t>切换精神装置</a:t>
            </a:r>
          </a:p>
        </p:txBody>
      </p:sp>
      <p:graphicFrame>
        <p:nvGraphicFramePr>
          <p:cNvPr id="7" name="表格 7"/>
          <p:cNvGraphicFramePr>
            <a:graphicFrameLocks noGrp="1"/>
          </p:cNvGraphicFramePr>
          <p:nvPr/>
        </p:nvGraphicFramePr>
        <p:xfrm>
          <a:off x="1502229" y="3584460"/>
          <a:ext cx="87237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简历美德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悼词美德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简历中列出，有助于外界功成名就的技能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未来人们在你的葬礼上谈论的美德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827">
                <a:tc>
                  <a:txBody>
                    <a:bodyPr/>
                    <a:lstStyle/>
                    <a:p>
                      <a:r>
                        <a:rPr lang="zh-CN" altLang="en-US" dirty="0"/>
                        <a:t>技能、优势、资源等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内在品格的赞赏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998375" y="4935894"/>
            <a:ext cx="6647974" cy="1704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做事的时候，用两个角度看待自己手头做的事，还能自由切换。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‘简历’账户：做一件事能给我带来什么竞争力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‘悼词’账户：做一件事能给世界留下什么价值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做一件事，力求能在两个账户上各记一笔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抽象：人类可以通过一个个抽象的概念把握大千世界</a:t>
            </a:r>
          </a:p>
        </p:txBody>
      </p:sp>
      <p:sp>
        <p:nvSpPr>
          <p:cNvPr id="3" name="矩形 2"/>
          <p:cNvSpPr/>
          <p:nvPr/>
        </p:nvSpPr>
        <p:spPr>
          <a:xfrm>
            <a:off x="669923" y="1239205"/>
            <a:ext cx="10984011" cy="10286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普通人和有学识的人，同样生活在由概念组成的世界上。区别仅在于，有学识的人借助阅读深挖一点，哪怕深挖一厘米，也会赢过</a:t>
            </a:r>
            <a:r>
              <a:rPr lang="en-US" altLang="zh-CN" b="1" dirty="0"/>
              <a:t>99%</a:t>
            </a:r>
            <a:r>
              <a:rPr lang="zh-CN" altLang="en-US" b="1" dirty="0"/>
              <a:t>的人。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89519" y="2345256"/>
            <a:ext cx="3185487" cy="458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三个理由值得你深挖这一厘米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98375" y="4935894"/>
            <a:ext cx="9187130" cy="87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别轻视任何一个概念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dirty="0"/>
              <a:t>有些概念说着说着就偃旗息鼓了，有些比较幸运，在原址上不断扩建，重修，踵事增华。</a:t>
            </a:r>
          </a:p>
        </p:txBody>
      </p:sp>
      <p:sp>
        <p:nvSpPr>
          <p:cNvPr id="4" name="矩形 3"/>
          <p:cNvSpPr/>
          <p:nvPr/>
        </p:nvSpPr>
        <p:spPr>
          <a:xfrm>
            <a:off x="1774371" y="3193536"/>
            <a:ext cx="1959429" cy="149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r>
              <a:rPr lang="zh-CN" altLang="en-US" b="1" dirty="0"/>
              <a:t>、很多概念的出处，其实已经被遗忘了</a:t>
            </a:r>
          </a:p>
        </p:txBody>
      </p:sp>
      <p:sp>
        <p:nvSpPr>
          <p:cNvPr id="9" name="矩形 8"/>
          <p:cNvSpPr/>
          <p:nvPr/>
        </p:nvSpPr>
        <p:spPr>
          <a:xfrm>
            <a:off x="4659085" y="3193536"/>
            <a:ext cx="1959430" cy="149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r>
              <a:rPr lang="zh-CN" altLang="en-US" b="1" dirty="0"/>
              <a:t>、很多概念被过度简化了</a:t>
            </a:r>
          </a:p>
        </p:txBody>
      </p:sp>
      <p:sp>
        <p:nvSpPr>
          <p:cNvPr id="10" name="矩形 9"/>
          <p:cNvSpPr/>
          <p:nvPr/>
        </p:nvSpPr>
        <p:spPr>
          <a:xfrm flipH="1">
            <a:off x="7543800" y="3193536"/>
            <a:ext cx="1959428" cy="149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r>
              <a:rPr lang="zh-CN" altLang="en-US" b="1" dirty="0"/>
              <a:t>、概念在流传中会“被污染”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凝结：象征也能直达纷繁万物</a:t>
            </a:r>
          </a:p>
        </p:txBody>
      </p:sp>
      <p:sp>
        <p:nvSpPr>
          <p:cNvPr id="3" name="矩形 2"/>
          <p:cNvSpPr/>
          <p:nvPr/>
        </p:nvSpPr>
        <p:spPr>
          <a:xfrm>
            <a:off x="669923" y="1239205"/>
            <a:ext cx="10984011" cy="10286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看到五星红旗，就会闪过伟大国家的桩桩件件</a:t>
            </a:r>
            <a:endParaRPr lang="en-US" altLang="zh-CN" b="1" dirty="0"/>
          </a:p>
          <a:p>
            <a:r>
              <a:rPr lang="zh-CN" altLang="en-US" b="1" dirty="0"/>
              <a:t>看到咬了一口的苹果，就能想到一家庞大的科技公司</a:t>
            </a:r>
            <a:endParaRPr lang="en-US" altLang="zh-CN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889519" y="2345256"/>
            <a:ext cx="2723823" cy="458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阅读可以作为“快捷键”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9923" y="3112769"/>
            <a:ext cx="10487934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设想每一本书里都有另一本书，每一页上的每一个字母中都有另一种容量在不断地展开；但这些容量却丝毫不会占用桌上的空间。设想知识可以被浓缩成精华，放在一张图片里，一个标记中，放在一个不占地方的地方里。设想人类的头骨将会变的容量巨大，里面的空间不断展开，犹如蜂巢里嗡嗡作响的蜂房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                                                                                                                ----</a:t>
            </a:r>
            <a:r>
              <a:rPr lang="zh-CN" altLang="en-US" b="1" dirty="0"/>
              <a:t>（英）希拉里 曼特尔</a:t>
            </a:r>
            <a:r>
              <a:rPr lang="en-US" altLang="zh-CN" b="1" dirty="0"/>
              <a:t>《</a:t>
            </a:r>
            <a:r>
              <a:rPr lang="zh-CN" altLang="en-US" b="1" dirty="0"/>
              <a:t>狼厅</a:t>
            </a:r>
            <a:r>
              <a:rPr lang="en-US" altLang="zh-CN" b="1" dirty="0"/>
              <a:t>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俯瞰：用俯瞰视角建立模型</a:t>
            </a:r>
          </a:p>
        </p:txBody>
      </p:sp>
      <p:sp>
        <p:nvSpPr>
          <p:cNvPr id="4" name="矩形 3"/>
          <p:cNvSpPr/>
          <p:nvPr/>
        </p:nvSpPr>
        <p:spPr>
          <a:xfrm>
            <a:off x="391886" y="1589314"/>
            <a:ext cx="11451771" cy="48114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9924" y="1746541"/>
            <a:ext cx="10850563" cy="444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模型的价值在于在各种尺度上创立类似于“天文学”这样的理解框架：丢掉细节，既能看到差别，也能看到那之地宇宙尽头的统一性。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       仰望星空的时候，我们深知，我们当下面对的区区磨难，在人世间本来常有，在宇宙中不值一提。难怪有人说，天文学是一种令人谦卑，也塑造人格的学问。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      据说有人问牛顿，你究竟伟大在哪儿？牛顿回答，不好说，但我发现了天上的天体和地上的马车、苹果居然遵循同一套方程。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      这就是俯瞰的价值，它能撑大你的世界，让你获得一种超越性的视角。</a:t>
            </a:r>
            <a:r>
              <a:rPr lang="zh-CN" altLang="en-US" b="1" dirty="0"/>
              <a:t>这种对世界超然的理解方式，现实生活给不了，只有阅读能给。 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HOWCASE" val="9eabfc4a-69e7-48ad-ab4b-3366fd3dcf60"/>
  <p:tag name="ISLIDE.TEMPLATE" val="#309159"/>
  <p:tag name="ISLIDE.GUIDESSETTING" val="{&quot;Id&quot;:&quot;7ff157fc-78cb-42fd-a403-cc24b7253e54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2011;#391211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2011;#391211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2011;#391211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2011;#391211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6511;#66117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6511;#66117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6511;#66117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6511;#66117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6511;#66117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6511;#66117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6511;#66117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6511;#66117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6511;#66117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6511;#66117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807636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6511;#66117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6511;#66117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2011;#391211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2011;#391211;"/>
</p:tagLst>
</file>

<file path=ppt/theme/theme1.xml><?xml version="1.0" encoding="utf-8"?>
<a:theme xmlns:a="http://schemas.openxmlformats.org/drawingml/2006/main" name="主题5">
  <a:themeElements>
    <a:clrScheme name="Matlab学术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072BD"/>
      </a:accent1>
      <a:accent2>
        <a:srgbClr val="D95319"/>
      </a:accent2>
      <a:accent3>
        <a:srgbClr val="EDB120"/>
      </a:accent3>
      <a:accent4>
        <a:srgbClr val="7E2F8E"/>
      </a:accent4>
      <a:accent5>
        <a:srgbClr val="77AC30"/>
      </a:accent5>
      <a:accent6>
        <a:srgbClr val="4DBEEE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3889</Words>
  <Application>Microsoft Macintosh PowerPoint</Application>
  <PresentationFormat>宽屏</PresentationFormat>
  <Paragraphs>287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微软雅黑</vt:lpstr>
      <vt:lpstr>Arial</vt:lpstr>
      <vt:lpstr>Calibri</vt:lpstr>
      <vt:lpstr>Impact</vt:lpstr>
      <vt:lpstr>Times New Roman</vt:lpstr>
      <vt:lpstr>主题5</vt:lpstr>
      <vt:lpstr>PowerPoint 演示文稿</vt:lpstr>
      <vt:lpstr>序言 让你愿意拿起书来，开始读</vt:lpstr>
      <vt:lpstr>目录</vt:lpstr>
      <vt:lpstr>强劲的大脑</vt:lpstr>
      <vt:lpstr>推理：我的语言界限，意味着我世界的界限-维特根思</vt:lpstr>
      <vt:lpstr>转念：只需一个转念，就可以让世界从此不同</vt:lpstr>
      <vt:lpstr>抽象：人类可以通过一个个抽象的概念把握大千世界</vt:lpstr>
      <vt:lpstr>凝结：象征也能直达纷繁万物</vt:lpstr>
      <vt:lpstr>俯瞰：用俯瞰视角建立模型</vt:lpstr>
      <vt:lpstr>选择：阅读是治疗选择恐惧的良方</vt:lpstr>
      <vt:lpstr>遥远的地方：纸上卧游能看到的六种风景</vt:lpstr>
      <vt:lpstr>风物：阅读-让我们成为移民</vt:lpstr>
      <vt:lpstr>棋局：人是一切社会关系的总和</vt:lpstr>
      <vt:lpstr>窥视：借助某个人的眼睛</vt:lpstr>
      <vt:lpstr>他顾：偶尔看看别处</vt:lpstr>
      <vt:lpstr>意义：聪明人把自己生活变得单调，以便最小的事都富有伟大意义</vt:lpstr>
      <vt:lpstr>行动：行动本身就是力量</vt:lpstr>
      <vt:lpstr>奇妙的创新：六种创新方式</vt:lpstr>
      <vt:lpstr>结网：一座山还是一张网？</vt:lpstr>
      <vt:lpstr>建构：文本内部所做的结构创新</vt:lpstr>
      <vt:lpstr>怪谈：人性的镜子</vt:lpstr>
      <vt:lpstr>设定：科幻小说</vt:lpstr>
      <vt:lpstr>迁移：打通知识壁垒</vt:lpstr>
      <vt:lpstr>极致的体验：六种创新方式</vt:lpstr>
      <vt:lpstr>情感：情感可以相通</vt:lpstr>
      <vt:lpstr>趣味：通过阅读体味别人的高度</vt:lpstr>
      <vt:lpstr>快意：痛快的感觉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老衲来了</cp:lastModifiedBy>
  <cp:revision>2</cp:revision>
  <dcterms:created xsi:type="dcterms:W3CDTF">2023-06-11T08:41:34Z</dcterms:created>
  <dcterms:modified xsi:type="dcterms:W3CDTF">2023-06-11T09:13:13Z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E1A8D4F1FF089988BE888564B5135228_42</vt:lpwstr>
  </property>
  <property fmtid="{D5CDD505-2E9C-101B-9397-08002B2CF9AE}" pid="3" name="KSOProductBuildVer">
    <vt:lpwstr>2052-5.4.1.7920</vt:lpwstr>
  </property>
</Properties>
</file>